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sldIdLst>
    <p:sldId id="256" r:id="rId2"/>
    <p:sldId id="257" r:id="rId3"/>
    <p:sldId id="258" r:id="rId4"/>
    <p:sldId id="259" r:id="rId5"/>
    <p:sldId id="260" r:id="rId6"/>
    <p:sldId id="261" r:id="rId7"/>
    <p:sldId id="297"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Verdana" pitchFamily="34" charset="0"/>
        <a:ea typeface="新細明體" charset="-120"/>
        <a:cs typeface="+mn-cs"/>
      </a:defRPr>
    </a:lvl1pPr>
    <a:lvl2pPr marL="457200" algn="l" rtl="0" fontAlgn="base">
      <a:spcBef>
        <a:spcPct val="0"/>
      </a:spcBef>
      <a:spcAft>
        <a:spcPct val="0"/>
      </a:spcAft>
      <a:defRPr kumimoji="1" sz="2400" kern="1200">
        <a:solidFill>
          <a:schemeClr val="tx1"/>
        </a:solidFill>
        <a:latin typeface="Verdana" pitchFamily="34" charset="0"/>
        <a:ea typeface="新細明體" charset="-120"/>
        <a:cs typeface="+mn-cs"/>
      </a:defRPr>
    </a:lvl2pPr>
    <a:lvl3pPr marL="914400" algn="l" rtl="0" fontAlgn="base">
      <a:spcBef>
        <a:spcPct val="0"/>
      </a:spcBef>
      <a:spcAft>
        <a:spcPct val="0"/>
      </a:spcAft>
      <a:defRPr kumimoji="1" sz="2400" kern="1200">
        <a:solidFill>
          <a:schemeClr val="tx1"/>
        </a:solidFill>
        <a:latin typeface="Verdana" pitchFamily="34" charset="0"/>
        <a:ea typeface="新細明體" charset="-120"/>
        <a:cs typeface="+mn-cs"/>
      </a:defRPr>
    </a:lvl3pPr>
    <a:lvl4pPr marL="1371600" algn="l" rtl="0" fontAlgn="base">
      <a:spcBef>
        <a:spcPct val="0"/>
      </a:spcBef>
      <a:spcAft>
        <a:spcPct val="0"/>
      </a:spcAft>
      <a:defRPr kumimoji="1" sz="2400" kern="1200">
        <a:solidFill>
          <a:schemeClr val="tx1"/>
        </a:solidFill>
        <a:latin typeface="Verdana" pitchFamily="34" charset="0"/>
        <a:ea typeface="新細明體" charset="-120"/>
        <a:cs typeface="+mn-cs"/>
      </a:defRPr>
    </a:lvl4pPr>
    <a:lvl5pPr marL="1828800" algn="l" rtl="0" fontAlgn="base">
      <a:spcBef>
        <a:spcPct val="0"/>
      </a:spcBef>
      <a:spcAft>
        <a:spcPct val="0"/>
      </a:spcAft>
      <a:defRPr kumimoji="1" sz="2400" kern="1200">
        <a:solidFill>
          <a:schemeClr val="tx1"/>
        </a:solidFill>
        <a:latin typeface="Verdana" pitchFamily="34" charset="0"/>
        <a:ea typeface="新細明體" charset="-120"/>
        <a:cs typeface="+mn-cs"/>
      </a:defRPr>
    </a:lvl5pPr>
    <a:lvl6pPr marL="2286000" algn="l" defTabSz="914400" rtl="0" eaLnBrk="1" latinLnBrk="0" hangingPunct="1">
      <a:defRPr kumimoji="1" sz="2400" kern="1200">
        <a:solidFill>
          <a:schemeClr val="tx1"/>
        </a:solidFill>
        <a:latin typeface="Verdana" pitchFamily="34" charset="0"/>
        <a:ea typeface="新細明體" charset="-120"/>
        <a:cs typeface="+mn-cs"/>
      </a:defRPr>
    </a:lvl6pPr>
    <a:lvl7pPr marL="2743200" algn="l" defTabSz="914400" rtl="0" eaLnBrk="1" latinLnBrk="0" hangingPunct="1">
      <a:defRPr kumimoji="1" sz="2400" kern="1200">
        <a:solidFill>
          <a:schemeClr val="tx1"/>
        </a:solidFill>
        <a:latin typeface="Verdana" pitchFamily="34" charset="0"/>
        <a:ea typeface="新細明體" charset="-120"/>
        <a:cs typeface="+mn-cs"/>
      </a:defRPr>
    </a:lvl7pPr>
    <a:lvl8pPr marL="3200400" algn="l" defTabSz="914400" rtl="0" eaLnBrk="1" latinLnBrk="0" hangingPunct="1">
      <a:defRPr kumimoji="1" sz="2400" kern="1200">
        <a:solidFill>
          <a:schemeClr val="tx1"/>
        </a:solidFill>
        <a:latin typeface="Verdana" pitchFamily="34" charset="0"/>
        <a:ea typeface="新細明體" charset="-120"/>
        <a:cs typeface="+mn-cs"/>
      </a:defRPr>
    </a:lvl8pPr>
    <a:lvl9pPr marL="3657600" algn="l" defTabSz="914400" rtl="0" eaLnBrk="1" latinLnBrk="0" hangingPunct="1">
      <a:defRPr kumimoji="1" sz="2400" kern="1200">
        <a:solidFill>
          <a:schemeClr val="tx1"/>
        </a:solidFill>
        <a:latin typeface="Verdana"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CC0099"/>
    <a:srgbClr val="00CC00"/>
    <a:srgbClr val="0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90" d="100"/>
          <a:sy n="90" d="100"/>
        </p:scale>
        <p:origin x="679"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9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27E51EF-2930-45E8-A2E0-3340F4C3943F}" type="slidenum">
              <a:rPr lang="en-US" altLang="zh-TW"/>
              <a:pPr>
                <a:defRPr/>
              </a:pPr>
              <a:t>‹#›</a:t>
            </a:fld>
            <a:endParaRPr lang="en-US" altLang="zh-TW"/>
          </a:p>
        </p:txBody>
      </p:sp>
    </p:spTree>
    <p:extLst>
      <p:ext uri="{BB962C8B-B14F-4D97-AF65-F5344CB8AC3E}">
        <p14:creationId xmlns:p14="http://schemas.microsoft.com/office/powerpoint/2010/main" val="68507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64C57CD7-C9C9-4031-B18D-34FC592F8A1B}" type="slidenum">
              <a:rPr lang="en-US" altLang="zh-TW" smtClean="0"/>
              <a:pPr/>
              <a:t>1</a:t>
            </a:fld>
            <a:endParaRPr lang="en-US" altLang="zh-TW"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279855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zh-TW" altLang="en-US"/>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zh-TW" alt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defRPr/>
            </a:pPr>
            <a:endParaRPr lang="zh-TW" altLang="zh-TW"/>
          </a:p>
        </p:txBody>
      </p:sp>
      <p:sp>
        <p:nvSpPr>
          <p:cNvPr id="4163" name="Rectangle 67"/>
          <p:cNvSpPr>
            <a:spLocks noGrp="1" noChangeArrowheads="1"/>
          </p:cNvSpPr>
          <p:nvPr>
            <p:ph type="ctrTitle" sz="quarter"/>
          </p:nvPr>
        </p:nvSpPr>
        <p:spPr>
          <a:xfrm>
            <a:off x="779463" y="1096963"/>
            <a:ext cx="7678737" cy="1431925"/>
          </a:xfrm>
        </p:spPr>
        <p:txBody>
          <a:bodyPr/>
          <a:lstStyle>
            <a:lvl1pPr algn="r">
              <a:defRPr/>
            </a:lvl1pPr>
          </a:lstStyle>
          <a:p>
            <a:r>
              <a:rPr lang="zh-TW" altLang="en-US"/>
              <a:t>按一下以編輯母片標題樣式</a:t>
            </a:r>
          </a:p>
        </p:txBody>
      </p:sp>
      <p:sp>
        <p:nvSpPr>
          <p:cNvPr id="416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zh-TW" altLang="en-US"/>
              <a:t>按一下以編輯母片副標題樣式</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fld id="{92015678-AE66-4089-AFA5-4606B7412241}" type="datetime13">
              <a:rPr lang="zh-TW" altLang="en-US" smtClean="0"/>
              <a:pPr>
                <a:defRPr/>
              </a:pPr>
              <a:t>10:41:22 下午</a:t>
            </a:fld>
            <a:endParaRPr lang="en-US" altLang="zh-TW"/>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r>
              <a:rPr lang="en-US" altLang="zh-TW" smtClean="0"/>
              <a:t>Chapter 14</a:t>
            </a:r>
            <a:endParaRPr lang="en-US" altLang="zh-TW"/>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184BD79B-C7A7-49AC-89E0-2F504252722F}"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7"/>
          <p:cNvSpPr>
            <a:spLocks noGrp="1" noChangeArrowheads="1"/>
          </p:cNvSpPr>
          <p:nvPr>
            <p:ph type="dt" sz="half" idx="10"/>
          </p:nvPr>
        </p:nvSpPr>
        <p:spPr>
          <a:ln/>
        </p:spPr>
        <p:txBody>
          <a:bodyPr/>
          <a:lstStyle>
            <a:lvl1pPr>
              <a:defRPr/>
            </a:lvl1pPr>
          </a:lstStyle>
          <a:p>
            <a:pPr>
              <a:defRPr/>
            </a:pPr>
            <a:fld id="{51FC0E85-998F-448D-BDFD-224EF78ECF52}" type="datetime13">
              <a:rPr lang="zh-TW" altLang="en-US" smtClean="0"/>
              <a:pPr>
                <a:defRPr/>
              </a:pPr>
              <a:t>10:41:22 下午</a:t>
            </a:fld>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4E4E6057-A71E-4FDE-BB7E-DCEC747E50C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94525" y="192088"/>
            <a:ext cx="2039938" cy="59039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71538" y="192088"/>
            <a:ext cx="5970587" cy="59039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7"/>
          <p:cNvSpPr>
            <a:spLocks noGrp="1" noChangeArrowheads="1"/>
          </p:cNvSpPr>
          <p:nvPr>
            <p:ph type="dt" sz="half" idx="10"/>
          </p:nvPr>
        </p:nvSpPr>
        <p:spPr>
          <a:ln/>
        </p:spPr>
        <p:txBody>
          <a:bodyPr/>
          <a:lstStyle>
            <a:lvl1pPr>
              <a:defRPr/>
            </a:lvl1pPr>
          </a:lstStyle>
          <a:p>
            <a:pPr>
              <a:defRPr/>
            </a:pPr>
            <a:fld id="{ACB84B85-302C-4CA8-84D2-6B76FB2A93CF}" type="datetime13">
              <a:rPr lang="zh-TW" altLang="en-US" smtClean="0"/>
              <a:pPr>
                <a:defRPr/>
              </a:pPr>
              <a:t>10:41:22 下午</a:t>
            </a:fld>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A5F4DEE7-7D8D-4F6E-8E68-DC7E389FB354}"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871538" y="192088"/>
            <a:ext cx="8162925" cy="1431925"/>
          </a:xfrm>
        </p:spPr>
        <p:txBody>
          <a:bodyPr/>
          <a:lstStyle/>
          <a:p>
            <a:r>
              <a:rPr lang="zh-TW" altLang="en-US"/>
              <a:t>按一下以編輯母片標題樣式</a:t>
            </a:r>
          </a:p>
        </p:txBody>
      </p:sp>
      <p:sp>
        <p:nvSpPr>
          <p:cNvPr id="3" name="內容版面配置區 2"/>
          <p:cNvSpPr>
            <a:spLocks noGrp="1"/>
          </p:cNvSpPr>
          <p:nvPr>
            <p:ph sz="half" idx="1"/>
          </p:nvPr>
        </p:nvSpPr>
        <p:spPr>
          <a:xfrm>
            <a:off x="912813" y="1905000"/>
            <a:ext cx="3978275" cy="4191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43488" y="1905000"/>
            <a:ext cx="3979862" cy="4191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7"/>
          <p:cNvSpPr>
            <a:spLocks noGrp="1" noChangeArrowheads="1"/>
          </p:cNvSpPr>
          <p:nvPr>
            <p:ph type="dt" sz="half" idx="10"/>
          </p:nvPr>
        </p:nvSpPr>
        <p:spPr>
          <a:ln/>
        </p:spPr>
        <p:txBody>
          <a:bodyPr/>
          <a:lstStyle>
            <a:lvl1pPr>
              <a:defRPr/>
            </a:lvl1pPr>
          </a:lstStyle>
          <a:p>
            <a:pPr>
              <a:defRPr/>
            </a:pPr>
            <a:fld id="{852E1488-3523-4FF8-A8BC-6212A04592E2}" type="datetime13">
              <a:rPr lang="zh-TW" altLang="en-US" smtClean="0"/>
              <a:pPr>
                <a:defRPr/>
              </a:pPr>
              <a:t>10:41:22 下午</a:t>
            </a:fld>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9BA3E409-366C-4D0E-961A-C5CFC7FD2DA6}"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871538" y="192088"/>
            <a:ext cx="8162925" cy="14319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912813" y="1905000"/>
            <a:ext cx="3978275" cy="4191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43488" y="1905000"/>
            <a:ext cx="3979862" cy="4191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7"/>
          <p:cNvSpPr>
            <a:spLocks noGrp="1" noChangeArrowheads="1"/>
          </p:cNvSpPr>
          <p:nvPr>
            <p:ph type="dt" sz="half" idx="10"/>
          </p:nvPr>
        </p:nvSpPr>
        <p:spPr>
          <a:ln/>
        </p:spPr>
        <p:txBody>
          <a:bodyPr/>
          <a:lstStyle>
            <a:lvl1pPr>
              <a:defRPr/>
            </a:lvl1pPr>
          </a:lstStyle>
          <a:p>
            <a:pPr>
              <a:defRPr/>
            </a:pPr>
            <a:fld id="{32FFFBBC-5E41-4CAA-878E-A0B8ED6D5696}" type="datetime13">
              <a:rPr lang="zh-TW" altLang="en-US" smtClean="0"/>
              <a:pPr>
                <a:defRPr/>
              </a:pPr>
              <a:t>10:41:22 下午</a:t>
            </a:fld>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15A984AE-704E-4CD0-8A36-C70C75FD5082}"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67"/>
          <p:cNvSpPr>
            <a:spLocks noGrp="1" noChangeArrowheads="1"/>
          </p:cNvSpPr>
          <p:nvPr>
            <p:ph type="dt" sz="half" idx="10"/>
          </p:nvPr>
        </p:nvSpPr>
        <p:spPr>
          <a:ln/>
        </p:spPr>
        <p:txBody>
          <a:bodyPr/>
          <a:lstStyle>
            <a:lvl1pPr>
              <a:defRPr/>
            </a:lvl1pPr>
          </a:lstStyle>
          <a:p>
            <a:pPr>
              <a:defRPr/>
            </a:pPr>
            <a:fld id="{49C4DD71-F01C-4362-A67B-312684554B9F}" type="datetime13">
              <a:rPr lang="zh-TW" altLang="en-US" smtClean="0"/>
              <a:pPr>
                <a:defRPr/>
              </a:pPr>
              <a:t>10:41:22 下午</a:t>
            </a:fld>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B646D6D5-37D4-4243-A091-E56BBCFA1402}" type="slidenum">
              <a:rPr lang="en-US" altLang="zh-TW"/>
              <a:pPr>
                <a:defRPr/>
              </a:pPr>
              <a:t>‹#›</a:t>
            </a:fld>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7"/>
          <p:cNvSpPr>
            <a:spLocks noGrp="1" noChangeArrowheads="1"/>
          </p:cNvSpPr>
          <p:nvPr>
            <p:ph type="dt" sz="half" idx="10"/>
          </p:nvPr>
        </p:nvSpPr>
        <p:spPr>
          <a:ln/>
        </p:spPr>
        <p:txBody>
          <a:bodyPr/>
          <a:lstStyle>
            <a:lvl1pPr>
              <a:defRPr/>
            </a:lvl1pPr>
          </a:lstStyle>
          <a:p>
            <a:pPr>
              <a:defRPr/>
            </a:pPr>
            <a:fld id="{A963FCA7-914B-458C-92F9-244033A57B55}" type="datetime13">
              <a:rPr lang="zh-TW" altLang="en-US" smtClean="0"/>
              <a:pPr>
                <a:defRPr/>
              </a:pPr>
              <a:t>10:41:22 下午</a:t>
            </a:fld>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AD48CBFD-593E-4F52-B3B3-74B16F199565}"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7"/>
          <p:cNvSpPr>
            <a:spLocks noGrp="1" noChangeArrowheads="1"/>
          </p:cNvSpPr>
          <p:nvPr>
            <p:ph type="dt" sz="half" idx="10"/>
          </p:nvPr>
        </p:nvSpPr>
        <p:spPr>
          <a:ln/>
        </p:spPr>
        <p:txBody>
          <a:bodyPr/>
          <a:lstStyle>
            <a:lvl1pPr>
              <a:defRPr/>
            </a:lvl1pPr>
          </a:lstStyle>
          <a:p>
            <a:pPr>
              <a:defRPr/>
            </a:pPr>
            <a:fld id="{A358E478-BEE6-4829-A2B6-77500C880D6C}" type="datetime13">
              <a:rPr lang="zh-TW" altLang="en-US" smtClean="0"/>
              <a:pPr>
                <a:defRPr/>
              </a:pPr>
              <a:t>10:41:22 下午</a:t>
            </a:fld>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AF8E272D-FA51-4819-9038-2A4C4549A63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7"/>
          <p:cNvSpPr>
            <a:spLocks noGrp="1" noChangeArrowheads="1"/>
          </p:cNvSpPr>
          <p:nvPr>
            <p:ph type="dt" sz="half" idx="10"/>
          </p:nvPr>
        </p:nvSpPr>
        <p:spPr>
          <a:ln/>
        </p:spPr>
        <p:txBody>
          <a:bodyPr/>
          <a:lstStyle>
            <a:lvl1pPr>
              <a:defRPr/>
            </a:lvl1pPr>
          </a:lstStyle>
          <a:p>
            <a:pPr>
              <a:defRPr/>
            </a:pPr>
            <a:fld id="{AD48837E-E2A2-40C3-804A-7F155918917E}" type="datetime13">
              <a:rPr lang="zh-TW" altLang="en-US" smtClean="0"/>
              <a:pPr>
                <a:defRPr/>
              </a:pPr>
              <a:t>10:41:22 下午</a:t>
            </a:fld>
            <a:endParaRPr lang="en-US" altLang="zh-TW"/>
          </a:p>
        </p:txBody>
      </p:sp>
      <p:sp>
        <p:nvSpPr>
          <p:cNvPr id="8"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9" name="Rectangle 69"/>
          <p:cNvSpPr>
            <a:spLocks noGrp="1" noChangeArrowheads="1"/>
          </p:cNvSpPr>
          <p:nvPr>
            <p:ph type="sldNum" sz="quarter" idx="12"/>
          </p:nvPr>
        </p:nvSpPr>
        <p:spPr>
          <a:ln/>
        </p:spPr>
        <p:txBody>
          <a:bodyPr/>
          <a:lstStyle>
            <a:lvl1pPr>
              <a:defRPr/>
            </a:lvl1pPr>
          </a:lstStyle>
          <a:p>
            <a:pPr>
              <a:defRPr/>
            </a:pPr>
            <a:fld id="{23B10284-3CC2-46CD-AC68-99C4C59F9783}"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7"/>
          <p:cNvSpPr>
            <a:spLocks noGrp="1" noChangeArrowheads="1"/>
          </p:cNvSpPr>
          <p:nvPr>
            <p:ph type="dt" sz="half" idx="10"/>
          </p:nvPr>
        </p:nvSpPr>
        <p:spPr>
          <a:ln/>
        </p:spPr>
        <p:txBody>
          <a:bodyPr/>
          <a:lstStyle>
            <a:lvl1pPr>
              <a:defRPr/>
            </a:lvl1pPr>
          </a:lstStyle>
          <a:p>
            <a:pPr>
              <a:defRPr/>
            </a:pPr>
            <a:fld id="{F7B18347-09D8-4F1C-A0D2-7705592B00DC}" type="datetime13">
              <a:rPr lang="zh-TW" altLang="en-US" smtClean="0"/>
              <a:pPr>
                <a:defRPr/>
              </a:pPr>
              <a:t>10:41:22 下午</a:t>
            </a:fld>
            <a:endParaRPr lang="en-US" altLang="zh-TW"/>
          </a:p>
        </p:txBody>
      </p:sp>
      <p:sp>
        <p:nvSpPr>
          <p:cNvPr id="4"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5" name="Rectangle 69"/>
          <p:cNvSpPr>
            <a:spLocks noGrp="1" noChangeArrowheads="1"/>
          </p:cNvSpPr>
          <p:nvPr>
            <p:ph type="sldNum" sz="quarter" idx="12"/>
          </p:nvPr>
        </p:nvSpPr>
        <p:spPr>
          <a:ln/>
        </p:spPr>
        <p:txBody>
          <a:bodyPr/>
          <a:lstStyle>
            <a:lvl1pPr>
              <a:defRPr/>
            </a:lvl1pPr>
          </a:lstStyle>
          <a:p>
            <a:pPr>
              <a:defRPr/>
            </a:pPr>
            <a:fld id="{F705E190-149F-4EC2-B5EA-127DADBCD36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fld id="{D6776863-38ED-4EF7-BCC3-9A5EA38F4F52}" type="datetime13">
              <a:rPr lang="zh-TW" altLang="en-US" smtClean="0"/>
              <a:pPr>
                <a:defRPr/>
              </a:pPr>
              <a:t>10:41:22 下午</a:t>
            </a:fld>
            <a:endParaRPr lang="en-US" altLang="zh-TW"/>
          </a:p>
        </p:txBody>
      </p:sp>
      <p:sp>
        <p:nvSpPr>
          <p:cNvPr id="3"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4" name="Rectangle 69"/>
          <p:cNvSpPr>
            <a:spLocks noGrp="1" noChangeArrowheads="1"/>
          </p:cNvSpPr>
          <p:nvPr>
            <p:ph type="sldNum" sz="quarter" idx="12"/>
          </p:nvPr>
        </p:nvSpPr>
        <p:spPr>
          <a:ln/>
        </p:spPr>
        <p:txBody>
          <a:bodyPr/>
          <a:lstStyle>
            <a:lvl1pPr>
              <a:defRPr/>
            </a:lvl1pPr>
          </a:lstStyle>
          <a:p>
            <a:pPr>
              <a:defRPr/>
            </a:pPr>
            <a:fld id="{68A30417-CD19-452C-87DD-62B6455D8E6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7"/>
          <p:cNvSpPr>
            <a:spLocks noGrp="1" noChangeArrowheads="1"/>
          </p:cNvSpPr>
          <p:nvPr>
            <p:ph type="dt" sz="half" idx="10"/>
          </p:nvPr>
        </p:nvSpPr>
        <p:spPr>
          <a:ln/>
        </p:spPr>
        <p:txBody>
          <a:bodyPr/>
          <a:lstStyle>
            <a:lvl1pPr>
              <a:defRPr/>
            </a:lvl1pPr>
          </a:lstStyle>
          <a:p>
            <a:pPr>
              <a:defRPr/>
            </a:pPr>
            <a:fld id="{A0CC5A6B-891E-4EDB-99D4-ACE3D1B85464}" type="datetime13">
              <a:rPr lang="zh-TW" altLang="en-US" smtClean="0"/>
              <a:pPr>
                <a:defRPr/>
              </a:pPr>
              <a:t>10:41:22 下午</a:t>
            </a:fld>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B9CA5F80-E349-457F-B98B-6B8DF5EBA501}"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7"/>
          <p:cNvSpPr>
            <a:spLocks noGrp="1" noChangeArrowheads="1"/>
          </p:cNvSpPr>
          <p:nvPr>
            <p:ph type="dt" sz="half" idx="10"/>
          </p:nvPr>
        </p:nvSpPr>
        <p:spPr>
          <a:ln/>
        </p:spPr>
        <p:txBody>
          <a:bodyPr/>
          <a:lstStyle>
            <a:lvl1pPr>
              <a:defRPr/>
            </a:lvl1pPr>
          </a:lstStyle>
          <a:p>
            <a:pPr>
              <a:defRPr/>
            </a:pPr>
            <a:fld id="{D8EF280B-2C54-4ABC-8FD0-F70090326461}" type="datetime13">
              <a:rPr lang="zh-TW" altLang="en-US" smtClean="0"/>
              <a:pPr>
                <a:defRPr/>
              </a:pPr>
              <a:t>10:41:22 下午</a:t>
            </a:fld>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r>
              <a:rPr lang="en-US" altLang="zh-TW" smtClean="0"/>
              <a:t>Chapter 14</a:t>
            </a: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ECF5614D-657C-482A-B362-BE5911403D84}"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3075"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76"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77"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78"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79"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0"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1"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2"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3"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4"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5"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6"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7"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8"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89"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0"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1"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2"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3"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4"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5"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6"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7"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8"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099"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0"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1"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2"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3"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4"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5"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6"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7"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8"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09"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0"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1"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2"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3"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4"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5"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6"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7"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8"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19"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0"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1"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2"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3"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4"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5"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6"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7"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8"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29"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30"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31"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32"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33"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34"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3135"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zh-TW" altLang="en-US"/>
            </a:p>
          </p:txBody>
        </p:sp>
        <p:sp>
          <p:nvSpPr>
            <p:cNvPr id="3136"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zh-TW" altLang="en-US"/>
            </a:p>
          </p:txBody>
        </p:sp>
      </p:grpSp>
      <p:sp>
        <p:nvSpPr>
          <p:cNvPr id="1027"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zh-TW" altLang="en-US" smtClean="0"/>
              <a:t>按一下以編輯母片標題樣式</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39"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pPr>
              <a:defRPr/>
            </a:pPr>
            <a:fld id="{2075F279-A0F9-4921-8D96-18A902072348}" type="datetime13">
              <a:rPr lang="zh-TW" altLang="en-US" smtClean="0"/>
              <a:pPr>
                <a:defRPr/>
              </a:pPr>
              <a:t>10:41:22 下午</a:t>
            </a:fld>
            <a:endParaRPr lang="en-US" altLang="zh-TW"/>
          </a:p>
        </p:txBody>
      </p:sp>
      <p:sp>
        <p:nvSpPr>
          <p:cNvPr id="3140"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r>
              <a:rPr lang="en-US" altLang="zh-TW" smtClean="0"/>
              <a:t>Chapter 14</a:t>
            </a:r>
            <a:endParaRPr lang="en-US" altLang="zh-TW"/>
          </a:p>
        </p:txBody>
      </p:sp>
      <p:sp>
        <p:nvSpPr>
          <p:cNvPr id="3141"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2508D863-C5CB-4BB4-B015-E77A83A9D95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新細明體" charset="-120"/>
        </a:defRPr>
      </a:lvl2pPr>
      <a:lvl3pPr algn="l" rtl="0" eaLnBrk="0" fontAlgn="base" hangingPunct="0">
        <a:spcBef>
          <a:spcPct val="0"/>
        </a:spcBef>
        <a:spcAft>
          <a:spcPct val="0"/>
        </a:spcAft>
        <a:defRPr kumimoji="1" sz="4400">
          <a:solidFill>
            <a:schemeClr val="tx2"/>
          </a:solidFill>
          <a:latin typeface="Verdana" pitchFamily="34" charset="0"/>
          <a:ea typeface="新細明體" charset="-120"/>
        </a:defRPr>
      </a:lvl3pPr>
      <a:lvl4pPr algn="l" rtl="0" eaLnBrk="0" fontAlgn="base" hangingPunct="0">
        <a:spcBef>
          <a:spcPct val="0"/>
        </a:spcBef>
        <a:spcAft>
          <a:spcPct val="0"/>
        </a:spcAft>
        <a:defRPr kumimoji="1" sz="4400">
          <a:solidFill>
            <a:schemeClr val="tx2"/>
          </a:solidFill>
          <a:latin typeface="Verdana" pitchFamily="34" charset="0"/>
          <a:ea typeface="新細明體" charset="-120"/>
        </a:defRPr>
      </a:lvl4pPr>
      <a:lvl5pPr algn="l" rtl="0" eaLnBrk="0" fontAlgn="base" hangingPunct="0">
        <a:spcBef>
          <a:spcPct val="0"/>
        </a:spcBef>
        <a:spcAft>
          <a:spcPct val="0"/>
        </a:spcAft>
        <a:defRPr kumimoji="1" sz="4400">
          <a:solidFill>
            <a:schemeClr val="tx2"/>
          </a:solidFill>
          <a:latin typeface="Verdana" pitchFamily="34" charset="0"/>
          <a:ea typeface="新細明體" charset="-120"/>
        </a:defRPr>
      </a:lvl5pPr>
      <a:lvl6pPr marL="457200" algn="l" rtl="0" fontAlgn="base">
        <a:spcBef>
          <a:spcPct val="0"/>
        </a:spcBef>
        <a:spcAft>
          <a:spcPct val="0"/>
        </a:spcAft>
        <a:defRPr kumimoji="1" sz="4400">
          <a:solidFill>
            <a:schemeClr val="tx2"/>
          </a:solidFill>
          <a:latin typeface="Verdana" pitchFamily="34" charset="0"/>
          <a:ea typeface="新細明體" charset="-120"/>
        </a:defRPr>
      </a:lvl6pPr>
      <a:lvl7pPr marL="914400" algn="l" rtl="0" fontAlgn="base">
        <a:spcBef>
          <a:spcPct val="0"/>
        </a:spcBef>
        <a:spcAft>
          <a:spcPct val="0"/>
        </a:spcAft>
        <a:defRPr kumimoji="1" sz="4400">
          <a:solidFill>
            <a:schemeClr val="tx2"/>
          </a:solidFill>
          <a:latin typeface="Verdana" pitchFamily="34" charset="0"/>
          <a:ea typeface="新細明體" charset="-120"/>
        </a:defRPr>
      </a:lvl7pPr>
      <a:lvl8pPr marL="1371600" algn="l" rtl="0" fontAlgn="base">
        <a:spcBef>
          <a:spcPct val="0"/>
        </a:spcBef>
        <a:spcAft>
          <a:spcPct val="0"/>
        </a:spcAft>
        <a:defRPr kumimoji="1" sz="4400">
          <a:solidFill>
            <a:schemeClr val="tx2"/>
          </a:solidFill>
          <a:latin typeface="Verdana" pitchFamily="34" charset="0"/>
          <a:ea typeface="新細明體" charset="-120"/>
        </a:defRPr>
      </a:lvl8pPr>
      <a:lvl9pPr marL="1828800" algn="l" rtl="0" fontAlgn="base">
        <a:spcBef>
          <a:spcPct val="0"/>
        </a:spcBef>
        <a:spcAft>
          <a:spcPct val="0"/>
        </a:spcAft>
        <a:defRPr kumimoji="1" sz="4400">
          <a:solidFill>
            <a:schemeClr val="tx2"/>
          </a:solidFill>
          <a:latin typeface="Verdana" pitchFamily="34" charset="0"/>
          <a:ea typeface="新細明體" charset="-12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6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6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6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5800" y="3989169"/>
            <a:ext cx="7678738" cy="646331"/>
          </a:xfrm>
        </p:spPr>
        <p:txBody>
          <a:bodyPr/>
          <a:lstStyle/>
          <a:p>
            <a:pPr algn="l" eaLnBrk="1" hangingPunct="1"/>
            <a:r>
              <a:rPr lang="en-US" altLang="zh-TW" sz="3600" dirty="0" smtClean="0"/>
              <a:t>Models </a:t>
            </a:r>
            <a:r>
              <a:rPr lang="en-US" altLang="zh-TW" sz="3600" dirty="0" smtClean="0"/>
              <a:t>of Network Formation</a:t>
            </a:r>
          </a:p>
        </p:txBody>
      </p:sp>
      <p:sp>
        <p:nvSpPr>
          <p:cNvPr id="2" name="日期版面配置區 1"/>
          <p:cNvSpPr>
            <a:spLocks noGrp="1"/>
          </p:cNvSpPr>
          <p:nvPr>
            <p:ph type="dt" sz="quarter" idx="10"/>
          </p:nvPr>
        </p:nvSpPr>
        <p:spPr/>
        <p:txBody>
          <a:bodyPr/>
          <a:lstStyle/>
          <a:p>
            <a:pPr>
              <a:defRPr/>
            </a:pPr>
            <a:fld id="{C008F153-7886-4891-9CE4-B58D26AAF7E1}" type="datetime13">
              <a:rPr lang="zh-TW" altLang="en-US" smtClean="0"/>
              <a:pPr>
                <a:defRPr/>
              </a:pPr>
              <a:t>10:41:22 下午</a:t>
            </a:fld>
            <a:endParaRPr lang="en-US" altLang="zh-TW"/>
          </a:p>
        </p:txBody>
      </p:sp>
      <p:sp>
        <p:nvSpPr>
          <p:cNvPr id="3" name="頁尾版面配置區 2"/>
          <p:cNvSpPr>
            <a:spLocks noGrp="1"/>
          </p:cNvSpPr>
          <p:nvPr>
            <p:ph type="ftr" sz="quarter" idx="11"/>
          </p:nvPr>
        </p:nvSpPr>
        <p:spPr/>
        <p:txBody>
          <a:bodyPr/>
          <a:lstStyle/>
          <a:p>
            <a:pPr>
              <a:defRPr/>
            </a:pPr>
            <a:r>
              <a:rPr lang="en-US" altLang="zh-TW" smtClean="0"/>
              <a:t>Chapter 14</a:t>
            </a:r>
            <a:endParaRPr lang="en-US" altLang="zh-TW"/>
          </a:p>
        </p:txBody>
      </p:sp>
      <p:sp>
        <p:nvSpPr>
          <p:cNvPr id="4" name="投影片編號版面配置區 3"/>
          <p:cNvSpPr>
            <a:spLocks noGrp="1"/>
          </p:cNvSpPr>
          <p:nvPr>
            <p:ph type="sldNum" sz="quarter" idx="12"/>
          </p:nvPr>
        </p:nvSpPr>
        <p:spPr/>
        <p:txBody>
          <a:bodyPr/>
          <a:lstStyle/>
          <a:p>
            <a:pPr>
              <a:defRPr/>
            </a:pPr>
            <a:fld id="{184BD79B-C7A7-49AC-89E0-2F504252722F}" type="slidenum">
              <a:rPr lang="en-US" altLang="zh-TW" smtClean="0"/>
              <a:pPr>
                <a:defRPr/>
              </a:pPr>
              <a:t>1</a:t>
            </a:fld>
            <a:endParaRPr lang="en-US"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869160"/>
            <a:ext cx="8110537" cy="1656184"/>
          </a:xfrm>
        </p:spPr>
        <p:txBody>
          <a:bodyPr/>
          <a:lstStyle/>
          <a:p>
            <a:r>
              <a:rPr lang="en-US" altLang="zh-TW" dirty="0" smtClean="0"/>
              <a:t>This is called the master equation in the book</a:t>
            </a:r>
          </a:p>
          <a:p>
            <a:r>
              <a:rPr lang="en-US" altLang="zh-TW" dirty="0" smtClean="0"/>
              <a:t>This analysis is called the mean field analysis</a:t>
            </a:r>
            <a:endParaRPr lang="zh-TW"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929036"/>
            <a:ext cx="79343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圖說文字 3"/>
          <p:cNvSpPr/>
          <p:nvPr/>
        </p:nvSpPr>
        <p:spPr bwMode="auto">
          <a:xfrm>
            <a:off x="971600" y="3354096"/>
            <a:ext cx="3240360" cy="1080120"/>
          </a:xfrm>
          <a:prstGeom prst="wedgeRectCallout">
            <a:avLst>
              <a:gd name="adj1" fmla="val 22480"/>
              <a:gd name="adj2" fmla="val -11173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The expected number of</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vertices</a:t>
            </a:r>
            <a:r>
              <a:rPr kumimoji="1" lang="en-US" altLang="zh-TW" sz="2000" b="0" i="0" u="none" strike="noStrike" cap="none" normalizeH="0" dirty="0" smtClean="0">
                <a:ln>
                  <a:noFill/>
                </a:ln>
                <a:solidFill>
                  <a:schemeClr val="tx1"/>
                </a:solidFill>
                <a:effectLst/>
                <a:latin typeface="Verdana" pitchFamily="34" charset="0"/>
                <a:ea typeface="新細明體" charset="-120"/>
              </a:rPr>
              <a:t> of degree q</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dirty="0" smtClean="0">
                <a:ln>
                  <a:noFill/>
                </a:ln>
                <a:solidFill>
                  <a:schemeClr val="tx1"/>
                </a:solidFill>
                <a:effectLst/>
                <a:latin typeface="Verdana" pitchFamily="34" charset="0"/>
                <a:ea typeface="新細明體" charset="-120"/>
              </a:rPr>
              <a:t>previously</a:t>
            </a:r>
            <a:endParaRPr kumimoji="1" lang="zh-TW" altLang="en-US" sz="2000" b="0" i="0" u="none" strike="noStrike" cap="none" normalizeH="0" baseline="0" dirty="0" smtClean="0">
              <a:ln>
                <a:noFill/>
              </a:ln>
              <a:solidFill>
                <a:schemeClr val="tx1"/>
              </a:solidFill>
              <a:effectLst/>
              <a:latin typeface="Verdana" pitchFamily="34" charset="0"/>
              <a:ea typeface="新細明體" charset="-120"/>
            </a:endParaRPr>
          </a:p>
        </p:txBody>
      </p:sp>
      <p:sp>
        <p:nvSpPr>
          <p:cNvPr id="5" name="矩形圖說文字 4"/>
          <p:cNvSpPr/>
          <p:nvPr/>
        </p:nvSpPr>
        <p:spPr bwMode="auto">
          <a:xfrm>
            <a:off x="604838" y="332656"/>
            <a:ext cx="3240360" cy="1368152"/>
          </a:xfrm>
          <a:prstGeom prst="wedgeRectCallout">
            <a:avLst>
              <a:gd name="adj1" fmla="val -21817"/>
              <a:gd name="adj2" fmla="val 82706"/>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The expected number</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of vertices</a:t>
            </a:r>
            <a:r>
              <a:rPr kumimoji="1" lang="en-US" altLang="zh-TW" sz="2000" b="0" i="0" u="none" strike="noStrike" cap="none" normalizeH="0" dirty="0" smtClean="0">
                <a:ln>
                  <a:noFill/>
                </a:ln>
                <a:solidFill>
                  <a:schemeClr val="tx1"/>
                </a:solidFill>
                <a:effectLst/>
                <a:latin typeface="Verdana" pitchFamily="34" charset="0"/>
                <a:ea typeface="新細明體" charset="-120"/>
              </a:rPr>
              <a:t> of degree q</a:t>
            </a:r>
          </a:p>
          <a:p>
            <a:pPr marL="0" marR="0" indent="0" algn="l" defTabSz="914400" rtl="0" eaLnBrk="1" fontAlgn="base" latinLnBrk="0" hangingPunct="1">
              <a:lnSpc>
                <a:spcPct val="100000"/>
              </a:lnSpc>
              <a:spcBef>
                <a:spcPct val="0"/>
              </a:spcBef>
              <a:spcAft>
                <a:spcPct val="0"/>
              </a:spcAft>
              <a:buClrTx/>
              <a:buSzTx/>
              <a:buFontTx/>
              <a:buNone/>
              <a:tabLst/>
            </a:pPr>
            <a:r>
              <a:rPr lang="en-US" altLang="zh-TW" sz="2000" dirty="0"/>
              <a:t>a</a:t>
            </a:r>
            <a:r>
              <a:rPr lang="en-US" altLang="zh-TW" sz="2000" baseline="0" dirty="0" smtClean="0"/>
              <a:t>fter</a:t>
            </a:r>
            <a:r>
              <a:rPr lang="en-US" altLang="zh-TW" sz="2000" dirty="0" smtClean="0"/>
              <a:t> a new paper is</a:t>
            </a:r>
          </a:p>
          <a:p>
            <a:pPr marL="0" marR="0" indent="0" algn="l" defTabSz="914400" rtl="0" eaLnBrk="1" fontAlgn="base" latinLnBrk="0" hangingPunct="1">
              <a:lnSpc>
                <a:spcPct val="100000"/>
              </a:lnSpc>
              <a:spcBef>
                <a:spcPct val="0"/>
              </a:spcBef>
              <a:spcAft>
                <a:spcPct val="0"/>
              </a:spcAft>
              <a:buClrTx/>
              <a:buSzTx/>
              <a:buFontTx/>
              <a:buNone/>
              <a:tabLst/>
            </a:pPr>
            <a:r>
              <a:rPr lang="en-US" altLang="zh-TW" sz="2000" dirty="0" smtClean="0"/>
              <a:t>published</a:t>
            </a:r>
            <a:endParaRPr kumimoji="1" lang="zh-TW" altLang="en-US" sz="2000" b="0" i="0" u="none" strike="noStrike" cap="none" normalizeH="0" baseline="0" dirty="0" smtClean="0">
              <a:ln>
                <a:noFill/>
              </a:ln>
              <a:solidFill>
                <a:schemeClr val="tx1"/>
              </a:solidFill>
              <a:effectLst/>
              <a:latin typeface="Verdana" pitchFamily="34" charset="0"/>
              <a:ea typeface="新細明體" charset="-120"/>
            </a:endParaRPr>
          </a:p>
        </p:txBody>
      </p:sp>
      <p:sp>
        <p:nvSpPr>
          <p:cNvPr id="6" name="矩形圖說文字 5"/>
          <p:cNvSpPr/>
          <p:nvPr/>
        </p:nvSpPr>
        <p:spPr bwMode="auto">
          <a:xfrm>
            <a:off x="4572000" y="404084"/>
            <a:ext cx="4392488" cy="1080700"/>
          </a:xfrm>
          <a:prstGeom prst="wedgeRectCallout">
            <a:avLst>
              <a:gd name="adj1" fmla="val -33780"/>
              <a:gd name="adj2" fmla="val 9036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The expected number of papers</a:t>
            </a:r>
            <a:r>
              <a:rPr kumimoji="1" lang="en-US" altLang="zh-TW" sz="2000" b="0" i="0" u="none" strike="noStrike" cap="none" normalizeH="0" dirty="0" smtClean="0">
                <a:ln>
                  <a:noFill/>
                </a:ln>
                <a:solidFill>
                  <a:schemeClr val="tx1"/>
                </a:solidFill>
                <a:effectLst/>
                <a:latin typeface="Verdana" pitchFamily="34" charset="0"/>
                <a:ea typeface="新細明體" charset="-120"/>
              </a:rPr>
              <a:t> </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dirty="0" smtClean="0">
                <a:ln>
                  <a:noFill/>
                </a:ln>
                <a:solidFill>
                  <a:schemeClr val="tx1"/>
                </a:solidFill>
                <a:effectLst/>
                <a:latin typeface="Verdana" pitchFamily="34" charset="0"/>
                <a:ea typeface="新細明體" charset="-120"/>
              </a:rPr>
              <a:t>that had degree q-1 before but</a:t>
            </a:r>
            <a:endParaRPr lang="en-US" altLang="zh-TW" dirty="0"/>
          </a:p>
          <a:p>
            <a:pPr marL="0" marR="0" indent="0" algn="l" defTabSz="914400" rtl="0" eaLnBrk="1" fontAlgn="base" latinLnBrk="0" hangingPunct="1">
              <a:lnSpc>
                <a:spcPct val="100000"/>
              </a:lnSpc>
              <a:spcBef>
                <a:spcPct val="0"/>
              </a:spcBef>
              <a:spcAft>
                <a:spcPct val="0"/>
              </a:spcAft>
              <a:buClrTx/>
              <a:buSzTx/>
              <a:buFontTx/>
              <a:buNone/>
              <a:tabLst/>
            </a:pPr>
            <a:r>
              <a:rPr lang="en-US" altLang="zh-TW" sz="2000" dirty="0" smtClean="0"/>
              <a:t>h</a:t>
            </a:r>
            <a:r>
              <a:rPr kumimoji="1" lang="en-US" altLang="zh-TW" sz="2000" b="0" i="0" u="none" strike="noStrike" cap="none" normalizeH="0" dirty="0" smtClean="0">
                <a:ln>
                  <a:noFill/>
                </a:ln>
                <a:solidFill>
                  <a:schemeClr val="tx1"/>
                </a:solidFill>
                <a:effectLst/>
                <a:latin typeface="Verdana" pitchFamily="34" charset="0"/>
                <a:ea typeface="新細明體" charset="-120"/>
              </a:rPr>
              <a:t>ave degree q now</a:t>
            </a:r>
          </a:p>
        </p:txBody>
      </p:sp>
      <p:sp>
        <p:nvSpPr>
          <p:cNvPr id="7" name="矩形圖說文字 6"/>
          <p:cNvSpPr/>
          <p:nvPr/>
        </p:nvSpPr>
        <p:spPr bwMode="auto">
          <a:xfrm>
            <a:off x="5004048" y="3429000"/>
            <a:ext cx="3816424" cy="1296144"/>
          </a:xfrm>
          <a:prstGeom prst="wedgeRectCallout">
            <a:avLst>
              <a:gd name="adj1" fmla="val 16860"/>
              <a:gd name="adj2" fmla="val -105266"/>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The number of papers that</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Verdana" pitchFamily="34" charset="0"/>
                <a:ea typeface="新細明體" charset="-120"/>
              </a:rPr>
              <a:t>had degree q before, but </a:t>
            </a:r>
          </a:p>
          <a:p>
            <a:pPr marL="0" marR="0" indent="0" algn="l" defTabSz="914400" rtl="0" eaLnBrk="1" fontAlgn="base" latinLnBrk="0" hangingPunct="1">
              <a:lnSpc>
                <a:spcPct val="100000"/>
              </a:lnSpc>
              <a:spcBef>
                <a:spcPct val="0"/>
              </a:spcBef>
              <a:spcAft>
                <a:spcPct val="0"/>
              </a:spcAft>
              <a:buClrTx/>
              <a:buSzTx/>
              <a:buFontTx/>
              <a:buNone/>
              <a:tabLst/>
            </a:pPr>
            <a:r>
              <a:rPr lang="en-US" altLang="zh-TW" sz="2000" dirty="0"/>
              <a:t>h</a:t>
            </a:r>
            <a:r>
              <a:rPr lang="en-US" altLang="zh-TW" sz="2000" dirty="0" smtClean="0"/>
              <a:t>ave degree q+1 now</a:t>
            </a:r>
            <a:endParaRPr kumimoji="1" lang="zh-TW" altLang="en-US" sz="2000" b="0" i="0" u="none" strike="noStrike" cap="none" normalizeH="0" baseline="0" dirty="0" smtClean="0">
              <a:ln>
                <a:noFill/>
              </a:ln>
              <a:solidFill>
                <a:schemeClr val="tx1"/>
              </a:solidFill>
              <a:effectLst/>
              <a:latin typeface="Verdana" pitchFamily="34" charset="0"/>
              <a:ea typeface="新細明體" charset="-120"/>
            </a:endParaRPr>
          </a:p>
        </p:txBody>
      </p:sp>
      <p:sp>
        <p:nvSpPr>
          <p:cNvPr id="2" name="日期版面配置區 1"/>
          <p:cNvSpPr>
            <a:spLocks noGrp="1"/>
          </p:cNvSpPr>
          <p:nvPr>
            <p:ph type="dt" sz="half" idx="10"/>
          </p:nvPr>
        </p:nvSpPr>
        <p:spPr/>
        <p:txBody>
          <a:bodyPr/>
          <a:lstStyle/>
          <a:p>
            <a:pPr>
              <a:defRPr/>
            </a:pPr>
            <a:fld id="{DF211BDE-4096-4853-9902-07BEC1C4BD94}" type="datetime13">
              <a:rPr lang="zh-TW" altLang="en-US" smtClean="0"/>
              <a:pPr>
                <a:defRPr/>
              </a:pPr>
              <a:t>10:41:23 下午</a:t>
            </a:fld>
            <a:endParaRPr lang="en-US" altLang="zh-TW"/>
          </a:p>
        </p:txBody>
      </p:sp>
      <p:sp>
        <p:nvSpPr>
          <p:cNvPr id="8" name="頁尾版面配置區 7"/>
          <p:cNvSpPr>
            <a:spLocks noGrp="1"/>
          </p:cNvSpPr>
          <p:nvPr>
            <p:ph type="ftr" sz="quarter" idx="11"/>
          </p:nvPr>
        </p:nvSpPr>
        <p:spPr/>
        <p:txBody>
          <a:bodyPr/>
          <a:lstStyle/>
          <a:p>
            <a:pPr>
              <a:defRPr/>
            </a:pPr>
            <a:r>
              <a:rPr lang="en-US" altLang="zh-TW" smtClean="0"/>
              <a:t>Chapter 14</a:t>
            </a:r>
            <a:endParaRPr lang="en-US" altLang="zh-TW"/>
          </a:p>
        </p:txBody>
      </p:sp>
      <p:sp>
        <p:nvSpPr>
          <p:cNvPr id="9" name="投影片編號版面配置區 8"/>
          <p:cNvSpPr>
            <a:spLocks noGrp="1"/>
          </p:cNvSpPr>
          <p:nvPr>
            <p:ph type="sldNum" sz="quarter" idx="12"/>
          </p:nvPr>
        </p:nvSpPr>
        <p:spPr/>
        <p:txBody>
          <a:bodyPr/>
          <a:lstStyle/>
          <a:p>
            <a:pPr>
              <a:defRPr/>
            </a:pPr>
            <a:fld id="{B646D6D5-37D4-4243-A091-E56BBCFA1402}" type="slidenum">
              <a:rPr lang="en-US" altLang="zh-TW" smtClean="0"/>
              <a:pPr>
                <a:defRPr/>
              </a:pPr>
              <a:t>10</a:t>
            </a:fld>
            <a:endParaRPr lang="en-US" altLang="zh-TW"/>
          </a:p>
        </p:txBody>
      </p:sp>
    </p:spTree>
    <p:extLst>
      <p:ext uri="{BB962C8B-B14F-4D97-AF65-F5344CB8AC3E}">
        <p14:creationId xmlns:p14="http://schemas.microsoft.com/office/powerpoint/2010/main" val="40986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76672"/>
            <a:ext cx="8110537" cy="5619328"/>
          </a:xfrm>
        </p:spPr>
        <p:txBody>
          <a:bodyPr/>
          <a:lstStyle/>
          <a:p>
            <a:r>
              <a:rPr lang="en-US" altLang="zh-TW" dirty="0" smtClean="0"/>
              <a:t>The previous </a:t>
            </a:r>
            <a:r>
              <a:rPr lang="en-US" altLang="zh-TW" dirty="0"/>
              <a:t>equation holds for all values of q, except </a:t>
            </a:r>
            <a:r>
              <a:rPr lang="en-US" altLang="zh-TW" dirty="0" smtClean="0"/>
              <a:t>q=0</a:t>
            </a:r>
          </a:p>
          <a:p>
            <a:r>
              <a:rPr lang="en-US" altLang="zh-TW" dirty="0" smtClean="0"/>
              <a:t>For q=0,</a:t>
            </a:r>
            <a:endParaRPr lang="en-US" altLang="zh-TW" dirty="0"/>
          </a:p>
          <a:p>
            <a:endParaRPr lang="zh-TW"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30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D27EF817-FE49-41C7-A0A1-C2E32EB26C4C}"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11</a:t>
            </a:fld>
            <a:endParaRPr lang="en-US" altLang="zh-TW"/>
          </a:p>
        </p:txBody>
      </p:sp>
    </p:spTree>
    <p:extLst>
      <p:ext uri="{BB962C8B-B14F-4D97-AF65-F5344CB8AC3E}">
        <p14:creationId xmlns:p14="http://schemas.microsoft.com/office/powerpoint/2010/main" val="59518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Steady state </a:t>
            </a:r>
            <a:endParaRPr lang="zh-TW" altLang="en-US" dirty="0"/>
          </a:p>
        </p:txBody>
      </p:sp>
      <p:sp>
        <p:nvSpPr>
          <p:cNvPr id="3" name="內容版面配置區 2"/>
          <p:cNvSpPr>
            <a:spLocks noGrp="1"/>
          </p:cNvSpPr>
          <p:nvPr>
            <p:ph idx="1"/>
          </p:nvPr>
        </p:nvSpPr>
        <p:spPr/>
        <p:txBody>
          <a:bodyPr/>
          <a:lstStyle/>
          <a:p>
            <a:r>
              <a:rPr lang="en-US" altLang="zh-TW" dirty="0" smtClean="0"/>
              <a:t>Consider the limit of large network where n goes to infinity</a:t>
            </a:r>
          </a:p>
          <a:p>
            <a:r>
              <a:rPr lang="en-US" altLang="zh-TW" dirty="0" smtClean="0"/>
              <a:t>Let </a:t>
            </a:r>
            <a:r>
              <a:rPr lang="en-US" altLang="zh-TW" dirty="0" err="1" smtClean="0"/>
              <a:t>p</a:t>
            </a:r>
            <a:r>
              <a:rPr lang="en-US" altLang="zh-TW" baseline="-25000" dirty="0" err="1" smtClean="0"/>
              <a:t>q</a:t>
            </a:r>
            <a:r>
              <a:rPr lang="en-US" altLang="zh-TW" dirty="0" smtClean="0"/>
              <a:t> = </a:t>
            </a:r>
            <a:r>
              <a:rPr lang="en-US" altLang="zh-TW" dirty="0" err="1" smtClean="0"/>
              <a:t>p</a:t>
            </a:r>
            <a:r>
              <a:rPr lang="en-US" altLang="zh-TW" baseline="-25000" dirty="0" err="1" smtClean="0"/>
              <a:t>q</a:t>
            </a:r>
            <a:r>
              <a:rPr lang="en-US" altLang="zh-TW" dirty="0" smtClean="0"/>
              <a:t>(∞)</a:t>
            </a:r>
            <a:endParaRPr lang="zh-TW"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3356992"/>
            <a:ext cx="70199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0F9D5EA4-18E1-46CC-9565-5DB11C297D96}"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12</a:t>
            </a:fld>
            <a:endParaRPr lang="en-US" altLang="zh-TW"/>
          </a:p>
        </p:txBody>
      </p:sp>
    </p:spTree>
    <p:extLst>
      <p:ext uri="{BB962C8B-B14F-4D97-AF65-F5344CB8AC3E}">
        <p14:creationId xmlns:p14="http://schemas.microsoft.com/office/powerpoint/2010/main" val="129095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Solution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21907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924" y="3053444"/>
            <a:ext cx="3200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12" y="3947050"/>
            <a:ext cx="61912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411" y="5013176"/>
            <a:ext cx="77438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期版面配置區 4"/>
          <p:cNvSpPr>
            <a:spLocks noGrp="1"/>
          </p:cNvSpPr>
          <p:nvPr>
            <p:ph type="dt" sz="half" idx="10"/>
          </p:nvPr>
        </p:nvSpPr>
        <p:spPr/>
        <p:txBody>
          <a:bodyPr/>
          <a:lstStyle/>
          <a:p>
            <a:pPr>
              <a:defRPr/>
            </a:pPr>
            <a:fld id="{0949C675-8D88-47C6-BC14-BEC444FC29B1}"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13</a:t>
            </a:fld>
            <a:endParaRPr lang="en-US" altLang="zh-TW"/>
          </a:p>
        </p:txBody>
      </p:sp>
    </p:spTree>
    <p:extLst>
      <p:ext uri="{BB962C8B-B14F-4D97-AF65-F5344CB8AC3E}">
        <p14:creationId xmlns:p14="http://schemas.microsoft.com/office/powerpoint/2010/main" val="336233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6486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0673B1CD-9DBB-4D2E-9C3C-67A187547E17}"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14</a:t>
            </a:fld>
            <a:endParaRPr lang="en-US" altLang="zh-TW"/>
          </a:p>
        </p:txBody>
      </p:sp>
    </p:spTree>
    <p:extLst>
      <p:ext uri="{BB962C8B-B14F-4D97-AF65-F5344CB8AC3E}">
        <p14:creationId xmlns:p14="http://schemas.microsoft.com/office/powerpoint/2010/main" val="89727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Gamma functions and their properties</a:t>
            </a:r>
            <a:endParaRPr lang="zh-TW" altLang="en-US" dirty="0"/>
          </a:p>
        </p:txBody>
      </p:sp>
      <p:sp>
        <p:nvSpPr>
          <p:cNvPr id="3" name="內容版面配置區 2"/>
          <p:cNvSpPr>
            <a:spLocks noGrp="1"/>
          </p:cNvSpPr>
          <p:nvPr>
            <p:ph idx="1"/>
          </p:nvPr>
        </p:nvSpPr>
        <p:spPr/>
        <p:txBody>
          <a:bodyPr/>
          <a:lstStyle/>
          <a:p>
            <a:r>
              <a:rPr lang="en-US" altLang="zh-TW" dirty="0" smtClean="0"/>
              <a:t>Definition of gamma functions</a:t>
            </a:r>
          </a:p>
          <a:p>
            <a:endParaRPr lang="en-US" altLang="zh-TW" dirty="0"/>
          </a:p>
          <a:p>
            <a:endParaRPr lang="en-US" altLang="zh-TW" dirty="0" smtClean="0"/>
          </a:p>
          <a:p>
            <a:r>
              <a:rPr lang="en-US" altLang="zh-TW" dirty="0" smtClean="0"/>
              <a:t>Useful properties</a:t>
            </a:r>
            <a:endParaRPr lang="zh-TW" alt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20888"/>
            <a:ext cx="263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874" y="3731000"/>
            <a:ext cx="21717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509120"/>
            <a:ext cx="4895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02CFF546-9AFE-494D-BEFE-C2553651DBB5}"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15</a:t>
            </a:fld>
            <a:endParaRPr lang="en-US" altLang="zh-TW"/>
          </a:p>
        </p:txBody>
      </p:sp>
    </p:spTree>
    <p:extLst>
      <p:ext uri="{BB962C8B-B14F-4D97-AF65-F5344CB8AC3E}">
        <p14:creationId xmlns:p14="http://schemas.microsoft.com/office/powerpoint/2010/main" val="195608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412776"/>
            <a:ext cx="8110537" cy="4683224"/>
          </a:xfrm>
        </p:spPr>
        <p:txBody>
          <a:bodyPr/>
          <a:lstStyle/>
          <a:p>
            <a:r>
              <a:rPr lang="en-US" altLang="zh-TW" dirty="0" smtClean="0"/>
              <a:t>Euler’s beta function</a:t>
            </a:r>
            <a:endParaRPr lang="zh-TW" alt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2656"/>
            <a:ext cx="4648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916832"/>
            <a:ext cx="2428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2947988"/>
            <a:ext cx="52101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918" y="4077072"/>
            <a:ext cx="27813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F1440FC4-CC60-4D50-960B-C611A98D6789}"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16</a:t>
            </a:fld>
            <a:endParaRPr lang="en-US" altLang="zh-TW"/>
          </a:p>
        </p:txBody>
      </p:sp>
    </p:spTree>
    <p:extLst>
      <p:ext uri="{BB962C8B-B14F-4D97-AF65-F5344CB8AC3E}">
        <p14:creationId xmlns:p14="http://schemas.microsoft.com/office/powerpoint/2010/main" val="3903198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548680"/>
            <a:ext cx="8110537" cy="5547320"/>
          </a:xfrm>
        </p:spPr>
        <p:txBody>
          <a:bodyPr/>
          <a:lstStyle/>
          <a:p>
            <a:r>
              <a:rPr lang="en-US" altLang="zh-TW" dirty="0" err="1" smtClean="0"/>
              <a:t>Stirling’s</a:t>
            </a:r>
            <a:r>
              <a:rPr lang="en-US" altLang="zh-TW" dirty="0" smtClean="0"/>
              <a:t> approximation</a:t>
            </a:r>
            <a:endParaRPr lang="zh-TW" alt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052736"/>
            <a:ext cx="2581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58102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00" y="3005138"/>
            <a:ext cx="590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14" y="4077072"/>
            <a:ext cx="52006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330" y="5229200"/>
            <a:ext cx="1790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3340" y="5261574"/>
            <a:ext cx="1533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6865" y="5347299"/>
            <a:ext cx="15430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5694F8DD-C6F8-4092-84B2-F7E0C8148D7F}"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17</a:t>
            </a:fld>
            <a:endParaRPr lang="en-US" altLang="zh-TW"/>
          </a:p>
        </p:txBody>
      </p:sp>
    </p:spTree>
    <p:extLst>
      <p:ext uri="{BB962C8B-B14F-4D97-AF65-F5344CB8AC3E}">
        <p14:creationId xmlns:p14="http://schemas.microsoft.com/office/powerpoint/2010/main" val="5532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14.2 The model of </a:t>
            </a:r>
            <a:r>
              <a:rPr lang="en-US" altLang="zh-TW" dirty="0" err="1" smtClean="0"/>
              <a:t>Barabasi</a:t>
            </a:r>
            <a:r>
              <a:rPr lang="en-US" altLang="zh-TW" dirty="0" smtClean="0"/>
              <a:t> and Albert</a:t>
            </a:r>
            <a:endParaRPr lang="zh-TW" altLang="en-US" dirty="0"/>
          </a:p>
        </p:txBody>
      </p:sp>
      <p:sp>
        <p:nvSpPr>
          <p:cNvPr id="3" name="內容版面配置區 2"/>
          <p:cNvSpPr>
            <a:spLocks noGrp="1"/>
          </p:cNvSpPr>
          <p:nvPr>
            <p:ph idx="1"/>
          </p:nvPr>
        </p:nvSpPr>
        <p:spPr/>
        <p:txBody>
          <a:bodyPr/>
          <a:lstStyle/>
          <a:p>
            <a:r>
              <a:rPr lang="en-US" altLang="zh-TW" dirty="0" smtClean="0"/>
              <a:t>An undirected growing network model</a:t>
            </a:r>
          </a:p>
          <a:p>
            <a:r>
              <a:rPr lang="en-US" altLang="zh-TW" dirty="0" smtClean="0">
                <a:solidFill>
                  <a:srgbClr val="0000FF"/>
                </a:solidFill>
              </a:rPr>
              <a:t>Each new vertex makes connections to (exactly) c existing vertices, where c is an integer</a:t>
            </a:r>
          </a:p>
          <a:p>
            <a:r>
              <a:rPr lang="en-US" altLang="zh-TW" dirty="0" smtClean="0"/>
              <a:t>Connections are made to vertices with probability precisely proportional to the vertices’ current degree</a:t>
            </a:r>
          </a:p>
          <a:p>
            <a:r>
              <a:rPr lang="en-US" altLang="zh-TW" dirty="0" smtClean="0"/>
              <a:t>Denote the degree of vertex i by </a:t>
            </a:r>
            <a:r>
              <a:rPr lang="en-US" altLang="zh-TW" dirty="0" err="1" smtClean="0"/>
              <a:t>k</a:t>
            </a:r>
            <a:r>
              <a:rPr lang="en-US" altLang="zh-TW" baseline="-25000" dirty="0" err="1" smtClean="0"/>
              <a:t>i</a:t>
            </a:r>
            <a:r>
              <a:rPr lang="en-US" altLang="zh-TW" dirty="0" smtClean="0"/>
              <a:t> </a:t>
            </a:r>
          </a:p>
          <a:p>
            <a:r>
              <a:rPr lang="en-US" altLang="zh-TW" dirty="0" smtClean="0"/>
              <a:t>The smallest degree in the network is always k=c</a:t>
            </a:r>
            <a:endParaRPr lang="zh-TW" altLang="en-US" dirty="0"/>
          </a:p>
        </p:txBody>
      </p:sp>
      <p:sp>
        <p:nvSpPr>
          <p:cNvPr id="4" name="日期版面配置區 3"/>
          <p:cNvSpPr>
            <a:spLocks noGrp="1"/>
          </p:cNvSpPr>
          <p:nvPr>
            <p:ph type="dt" sz="half" idx="10"/>
          </p:nvPr>
        </p:nvSpPr>
        <p:spPr/>
        <p:txBody>
          <a:bodyPr/>
          <a:lstStyle/>
          <a:p>
            <a:pPr>
              <a:defRPr/>
            </a:pPr>
            <a:fld id="{4513F8BC-8E5B-4A59-B700-5C5974D600E1}"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18</a:t>
            </a:fld>
            <a:endParaRPr lang="en-US" altLang="zh-TW"/>
          </a:p>
        </p:txBody>
      </p:sp>
    </p:spTree>
    <p:extLst>
      <p:ext uri="{BB962C8B-B14F-4D97-AF65-F5344CB8AC3E}">
        <p14:creationId xmlns:p14="http://schemas.microsoft.com/office/powerpoint/2010/main" val="413252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1538" y="177463"/>
            <a:ext cx="8162925" cy="1446550"/>
          </a:xfrm>
        </p:spPr>
        <p:txBody>
          <a:bodyPr/>
          <a:lstStyle/>
          <a:p>
            <a:r>
              <a:rPr lang="en-US" altLang="zh-TW" dirty="0" smtClean="0"/>
              <a:t>Equivalence of the BA model and Price’s model</a:t>
            </a:r>
            <a:endParaRPr lang="zh-TW" altLang="en-US" dirty="0"/>
          </a:p>
        </p:txBody>
      </p:sp>
      <p:sp>
        <p:nvSpPr>
          <p:cNvPr id="5" name="內容版面配置區 4"/>
          <p:cNvSpPr>
            <a:spLocks noGrp="1"/>
          </p:cNvSpPr>
          <p:nvPr>
            <p:ph idx="1"/>
          </p:nvPr>
        </p:nvSpPr>
        <p:spPr/>
        <p:txBody>
          <a:bodyPr/>
          <a:lstStyle/>
          <a:p>
            <a:r>
              <a:rPr lang="en-US" altLang="zh-TW" dirty="0" smtClean="0"/>
              <a:t>The BA model is equivalent to a special case of Price’s model</a:t>
            </a:r>
          </a:p>
          <a:p>
            <a:r>
              <a:rPr lang="en-US" altLang="zh-TW" dirty="0" smtClean="0">
                <a:solidFill>
                  <a:srgbClr val="0000FF"/>
                </a:solidFill>
              </a:rPr>
              <a:t>We give each edge added to the BA network a direction, running from the vertex just added to the previously existing vertex</a:t>
            </a:r>
          </a:p>
          <a:p>
            <a:pPr lvl="1"/>
            <a:r>
              <a:rPr lang="en-US" altLang="zh-TW" dirty="0" smtClean="0"/>
              <a:t>In this way we convert the BA network into a directed network in which each vertex has out-degree exactly c</a:t>
            </a:r>
          </a:p>
          <a:p>
            <a:r>
              <a:rPr lang="en-US" altLang="zh-TW" dirty="0" smtClean="0"/>
              <a:t>The total degree </a:t>
            </a:r>
            <a:r>
              <a:rPr lang="en-US" altLang="zh-TW" dirty="0" err="1" smtClean="0"/>
              <a:t>k</a:t>
            </a:r>
            <a:r>
              <a:rPr lang="en-US" altLang="zh-TW" baseline="-25000" dirty="0" err="1" smtClean="0"/>
              <a:t>i</a:t>
            </a:r>
            <a:r>
              <a:rPr lang="en-US" altLang="zh-TW" dirty="0" smtClean="0"/>
              <a:t> of a vertex in the sense of the original undirected network is the sum of the vertex’s in-degree and out-degree, </a:t>
            </a:r>
            <a:r>
              <a:rPr lang="en-US" altLang="zh-TW" dirty="0" err="1" smtClean="0"/>
              <a:t>ie</a:t>
            </a:r>
            <a:r>
              <a:rPr lang="en-US" altLang="zh-TW" dirty="0" smtClean="0"/>
              <a:t>. </a:t>
            </a:r>
            <a:r>
              <a:rPr lang="en-US" altLang="zh-TW" dirty="0" err="1" smtClean="0"/>
              <a:t>k</a:t>
            </a:r>
            <a:r>
              <a:rPr lang="en-US" altLang="zh-TW" baseline="-25000" dirty="0" err="1" smtClean="0"/>
              <a:t>i</a:t>
            </a:r>
            <a:r>
              <a:rPr lang="en-US" altLang="zh-TW" dirty="0" smtClean="0"/>
              <a:t> = q</a:t>
            </a:r>
            <a:r>
              <a:rPr lang="en-US" altLang="zh-TW" baseline="-25000" dirty="0" smtClean="0"/>
              <a:t>i</a:t>
            </a:r>
            <a:r>
              <a:rPr lang="en-US" altLang="zh-TW" dirty="0" smtClean="0"/>
              <a:t> + c</a:t>
            </a:r>
            <a:endParaRPr lang="zh-TW" altLang="en-US" dirty="0"/>
          </a:p>
        </p:txBody>
      </p:sp>
      <p:sp>
        <p:nvSpPr>
          <p:cNvPr id="2" name="日期版面配置區 1"/>
          <p:cNvSpPr>
            <a:spLocks noGrp="1"/>
          </p:cNvSpPr>
          <p:nvPr>
            <p:ph type="dt" sz="half" idx="10"/>
          </p:nvPr>
        </p:nvSpPr>
        <p:spPr/>
        <p:txBody>
          <a:bodyPr/>
          <a:lstStyle/>
          <a:p>
            <a:pPr>
              <a:defRPr/>
            </a:pPr>
            <a:fld id="{94E2962E-AD0D-47FD-A5B8-059EF9953D8F}" type="datetime13">
              <a:rPr lang="zh-TW" altLang="en-US" smtClean="0"/>
              <a:pPr>
                <a:defRPr/>
              </a:pPr>
              <a:t>10:41:23 下午</a:t>
            </a:fld>
            <a:endParaRPr lang="en-US" altLang="zh-TW"/>
          </a:p>
        </p:txBody>
      </p:sp>
      <p:sp>
        <p:nvSpPr>
          <p:cNvPr id="3" name="頁尾版面配置區 2"/>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19</a:t>
            </a:fld>
            <a:endParaRPr lang="en-US" altLang="zh-TW"/>
          </a:p>
        </p:txBody>
      </p:sp>
    </p:spTree>
    <p:extLst>
      <p:ext uri="{BB962C8B-B14F-4D97-AF65-F5344CB8AC3E}">
        <p14:creationId xmlns:p14="http://schemas.microsoft.com/office/powerpoint/2010/main" val="109714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14.1 Preferential attachment</a:t>
            </a:r>
            <a:endParaRPr lang="zh-TW" altLang="en-US" dirty="0"/>
          </a:p>
        </p:txBody>
      </p:sp>
      <p:sp>
        <p:nvSpPr>
          <p:cNvPr id="3" name="內容版面配置區 2"/>
          <p:cNvSpPr>
            <a:spLocks noGrp="1"/>
          </p:cNvSpPr>
          <p:nvPr>
            <p:ph idx="1"/>
          </p:nvPr>
        </p:nvSpPr>
        <p:spPr/>
        <p:txBody>
          <a:bodyPr/>
          <a:lstStyle/>
          <a:p>
            <a:r>
              <a:rPr lang="en-US" altLang="zh-TW" dirty="0" smtClean="0"/>
              <a:t>Many networks are observed to have degree distributions that approximately follow power laws</a:t>
            </a:r>
          </a:p>
          <a:p>
            <a:pPr lvl="1"/>
            <a:r>
              <a:rPr lang="en-US" altLang="zh-TW" dirty="0" smtClean="0"/>
              <a:t>Examples are the Internet, the World Wide Web, citation networks, and some social networks and biological networks</a:t>
            </a:r>
          </a:p>
          <a:p>
            <a:r>
              <a:rPr lang="en-US" altLang="zh-TW" dirty="0" smtClean="0"/>
              <a:t>A natural question is how might a network come to have such a distribution?</a:t>
            </a:r>
          </a:p>
          <a:p>
            <a:r>
              <a:rPr lang="en-US" altLang="zh-TW" dirty="0" smtClean="0"/>
              <a:t>This question was first considered by Price in 1970s</a:t>
            </a:r>
            <a:endParaRPr lang="zh-TW" altLang="en-US" dirty="0"/>
          </a:p>
        </p:txBody>
      </p:sp>
      <p:sp>
        <p:nvSpPr>
          <p:cNvPr id="4" name="日期版面配置區 3"/>
          <p:cNvSpPr>
            <a:spLocks noGrp="1"/>
          </p:cNvSpPr>
          <p:nvPr>
            <p:ph type="dt" sz="half" idx="10"/>
          </p:nvPr>
        </p:nvSpPr>
        <p:spPr/>
        <p:txBody>
          <a:bodyPr/>
          <a:lstStyle/>
          <a:p>
            <a:pPr>
              <a:defRPr/>
            </a:pPr>
            <a:fld id="{46695EE6-C202-4A2E-A07B-A96C120BE48C}"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a:t>
            </a:fld>
            <a:endParaRPr lang="en-US" altLang="zh-TW"/>
          </a:p>
        </p:txBody>
      </p:sp>
    </p:spTree>
    <p:extLst>
      <p:ext uri="{BB962C8B-B14F-4D97-AF65-F5344CB8AC3E}">
        <p14:creationId xmlns:p14="http://schemas.microsoft.com/office/powerpoint/2010/main" val="113745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Given that the probability of an edge attaching to a vertex is proportional to </a:t>
            </a:r>
            <a:r>
              <a:rPr lang="en-US" altLang="zh-TW" dirty="0" err="1" smtClean="0"/>
              <a:t>k</a:t>
            </a:r>
            <a:r>
              <a:rPr lang="en-US" altLang="zh-TW" baseline="-25000" dirty="0" err="1" smtClean="0"/>
              <a:t>i</a:t>
            </a:r>
            <a:r>
              <a:rPr lang="en-US" altLang="zh-TW" dirty="0" smtClean="0"/>
              <a:t> in the BA model, it is thus also proportional to </a:t>
            </a:r>
            <a:r>
              <a:rPr lang="en-US" altLang="zh-TW" dirty="0" err="1" smtClean="0"/>
              <a:t>q</a:t>
            </a:r>
            <a:r>
              <a:rPr lang="en-US" altLang="zh-TW" baseline="-25000" dirty="0" err="1" smtClean="0"/>
              <a:t>i</a:t>
            </a:r>
            <a:r>
              <a:rPr lang="en-US" altLang="zh-TW" dirty="0" err="1" smtClean="0"/>
              <a:t>+c</a:t>
            </a:r>
            <a:endParaRPr lang="en-US" altLang="zh-TW" dirty="0" smtClean="0"/>
          </a:p>
          <a:p>
            <a:pPr lvl="1"/>
            <a:r>
              <a:rPr lang="en-US" altLang="zh-TW" dirty="0" smtClean="0"/>
              <a:t>It would be the same as in Price’s model if we choose a=c</a:t>
            </a:r>
          </a:p>
          <a:p>
            <a:r>
              <a:rPr lang="en-US" altLang="zh-TW" dirty="0" smtClean="0"/>
              <a:t>Thus,</a:t>
            </a:r>
          </a:p>
          <a:p>
            <a:endParaRPr lang="en-US" altLang="zh-TW" dirty="0"/>
          </a:p>
          <a:p>
            <a:endParaRPr lang="en-US" altLang="zh-TW" dirty="0" smtClean="0"/>
          </a:p>
          <a:p>
            <a:r>
              <a:rPr lang="en-US" altLang="zh-TW" dirty="0" smtClean="0"/>
              <a:t>Replacing </a:t>
            </a:r>
            <a:r>
              <a:rPr lang="en-US" altLang="zh-TW" dirty="0" err="1" smtClean="0"/>
              <a:t>q+c</a:t>
            </a:r>
            <a:r>
              <a:rPr lang="en-US" altLang="zh-TW" dirty="0" smtClean="0"/>
              <a:t> by k, we obtain</a:t>
            </a:r>
            <a:endParaRPr lang="zh-TW"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57224"/>
            <a:ext cx="20669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075" y="4149080"/>
            <a:ext cx="33813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52A68534-804A-483A-B159-C45637C743CF}"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20</a:t>
            </a:fld>
            <a:endParaRPr lang="en-US" altLang="zh-TW"/>
          </a:p>
        </p:txBody>
      </p:sp>
    </p:spTree>
    <p:extLst>
      <p:ext uri="{BB962C8B-B14F-4D97-AF65-F5344CB8AC3E}">
        <p14:creationId xmlns:p14="http://schemas.microsoft.com/office/powerpoint/2010/main" val="104035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293096"/>
            <a:ext cx="8110537" cy="1802904"/>
          </a:xfrm>
        </p:spPr>
        <p:txBody>
          <a:bodyPr/>
          <a:lstStyle/>
          <a:p>
            <a:r>
              <a:rPr lang="en-US" altLang="zh-TW" dirty="0" smtClean="0"/>
              <a:t>Eq. (14.39) was first derived by </a:t>
            </a:r>
            <a:r>
              <a:rPr lang="en-US" altLang="zh-TW" dirty="0" err="1" smtClean="0"/>
              <a:t>Krapivsky</a:t>
            </a:r>
            <a:r>
              <a:rPr lang="en-US" altLang="zh-TW" dirty="0" smtClean="0"/>
              <a:t> et al. and independently by </a:t>
            </a:r>
            <a:r>
              <a:rPr lang="en-US" altLang="zh-TW" dirty="0" err="1" smtClean="0"/>
              <a:t>Dorogovtsev</a:t>
            </a:r>
            <a:r>
              <a:rPr lang="en-US" altLang="zh-TW" dirty="0" smtClean="0"/>
              <a:t> et al.</a:t>
            </a:r>
            <a:endParaRPr lang="zh-TW"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732" y="404663"/>
            <a:ext cx="45910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732" y="1374116"/>
            <a:ext cx="23050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873" y="2348880"/>
            <a:ext cx="54387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632" y="3385771"/>
            <a:ext cx="11906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7452320" y="2608584"/>
            <a:ext cx="1358064" cy="461665"/>
          </a:xfrm>
          <a:prstGeom prst="rect">
            <a:avLst/>
          </a:prstGeom>
          <a:noFill/>
        </p:spPr>
        <p:txBody>
          <a:bodyPr wrap="none" rtlCol="0">
            <a:spAutoFit/>
          </a:bodyPr>
          <a:lstStyle/>
          <a:p>
            <a:r>
              <a:rPr lang="en-US" altLang="zh-TW" dirty="0" smtClean="0"/>
              <a:t>(14.39)</a:t>
            </a:r>
            <a:endParaRPr lang="zh-TW" altLang="en-US" dirty="0"/>
          </a:p>
        </p:txBody>
      </p:sp>
      <p:sp>
        <p:nvSpPr>
          <p:cNvPr id="2" name="日期版面配置區 1"/>
          <p:cNvSpPr>
            <a:spLocks noGrp="1"/>
          </p:cNvSpPr>
          <p:nvPr>
            <p:ph type="dt" sz="half" idx="10"/>
          </p:nvPr>
        </p:nvSpPr>
        <p:spPr/>
        <p:txBody>
          <a:bodyPr/>
          <a:lstStyle/>
          <a:p>
            <a:pPr>
              <a:defRPr/>
            </a:pPr>
            <a:fld id="{01537044-C9ED-409C-948D-E5541B6380A7}"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21</a:t>
            </a:fld>
            <a:endParaRPr lang="en-US" altLang="zh-TW"/>
          </a:p>
        </p:txBody>
      </p:sp>
    </p:spTree>
    <p:extLst>
      <p:ext uri="{BB962C8B-B14F-4D97-AF65-F5344CB8AC3E}">
        <p14:creationId xmlns:p14="http://schemas.microsoft.com/office/powerpoint/2010/main" val="874449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The BA model is attractive for its simplicity</a:t>
            </a:r>
          </a:p>
          <a:p>
            <a:r>
              <a:rPr lang="en-US" altLang="zh-TW" dirty="0" smtClean="0"/>
              <a:t>It has only one parameter</a:t>
            </a:r>
          </a:p>
          <a:p>
            <a:r>
              <a:rPr lang="en-US" altLang="zh-TW" dirty="0" smtClean="0"/>
              <a:t>The degree distribution is simple and does not have special functions such as gamma and beta functions</a:t>
            </a:r>
          </a:p>
          <a:p>
            <a:r>
              <a:rPr lang="en-US" altLang="zh-TW" dirty="0" smtClean="0"/>
              <a:t>However, its limitation is that it cannot match the exponent observed in real networks</a:t>
            </a:r>
            <a:endParaRPr lang="zh-TW" altLang="en-US" dirty="0"/>
          </a:p>
        </p:txBody>
      </p:sp>
      <p:sp>
        <p:nvSpPr>
          <p:cNvPr id="4" name="日期版面配置區 3"/>
          <p:cNvSpPr>
            <a:spLocks noGrp="1"/>
          </p:cNvSpPr>
          <p:nvPr>
            <p:ph type="dt" sz="half" idx="10"/>
          </p:nvPr>
        </p:nvSpPr>
        <p:spPr/>
        <p:txBody>
          <a:bodyPr/>
          <a:lstStyle/>
          <a:p>
            <a:pPr>
              <a:defRPr/>
            </a:pPr>
            <a:fld id="{B7403911-25E8-4CA7-B938-5E4809614226}"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22</a:t>
            </a:fld>
            <a:endParaRPr lang="en-US" altLang="zh-TW"/>
          </a:p>
        </p:txBody>
      </p:sp>
    </p:spTree>
    <p:extLst>
      <p:ext uri="{BB962C8B-B14F-4D97-AF65-F5344CB8AC3E}">
        <p14:creationId xmlns:p14="http://schemas.microsoft.com/office/powerpoint/2010/main" val="2571644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423684"/>
            <a:ext cx="8162925" cy="1200329"/>
          </a:xfrm>
        </p:spPr>
        <p:txBody>
          <a:bodyPr/>
          <a:lstStyle/>
          <a:p>
            <a:r>
              <a:rPr lang="en-US" altLang="zh-TW" sz="3600" dirty="0" smtClean="0"/>
              <a:t>14.3 Further properties of preferential attachment models</a:t>
            </a:r>
            <a:endParaRPr lang="zh-TW" altLang="en-US" sz="3600" dirty="0"/>
          </a:p>
        </p:txBody>
      </p:sp>
      <p:sp>
        <p:nvSpPr>
          <p:cNvPr id="3" name="內容版面配置區 2"/>
          <p:cNvSpPr>
            <a:spLocks noGrp="1"/>
          </p:cNvSpPr>
          <p:nvPr>
            <p:ph idx="1"/>
          </p:nvPr>
        </p:nvSpPr>
        <p:spPr/>
        <p:txBody>
          <a:bodyPr/>
          <a:lstStyle/>
          <a:p>
            <a:r>
              <a:rPr lang="en-US" altLang="zh-TW" dirty="0" smtClean="0"/>
              <a:t>14.3.1 Degree distribution as a function of time of creation</a:t>
            </a:r>
          </a:p>
          <a:p>
            <a:r>
              <a:rPr lang="en-US" altLang="zh-TW" dirty="0" smtClean="0"/>
              <a:t>In Price’s network, older vertices have more time to acquire links from other vertices and hence we expect that they would on average have higher in-degree</a:t>
            </a:r>
          </a:p>
          <a:p>
            <a:r>
              <a:rPr lang="en-US" altLang="zh-TW" dirty="0" smtClean="0">
                <a:solidFill>
                  <a:srgbClr val="0000FF"/>
                </a:solidFill>
              </a:rPr>
              <a:t>Let </a:t>
            </a:r>
            <a:r>
              <a:rPr lang="en-US" altLang="zh-TW" dirty="0" err="1" smtClean="0">
                <a:solidFill>
                  <a:srgbClr val="0000FF"/>
                </a:solidFill>
              </a:rPr>
              <a:t>p</a:t>
            </a:r>
            <a:r>
              <a:rPr lang="en-US" altLang="zh-TW" baseline="-25000" dirty="0" err="1" smtClean="0">
                <a:solidFill>
                  <a:srgbClr val="0000FF"/>
                </a:solidFill>
              </a:rPr>
              <a:t>q</a:t>
            </a:r>
            <a:r>
              <a:rPr lang="en-US" altLang="zh-TW" dirty="0" smtClean="0">
                <a:solidFill>
                  <a:srgbClr val="0000FF"/>
                </a:solidFill>
              </a:rPr>
              <a:t>(t, n) be the average fraction of vertices in the directed network that were created at time t and have in-degree q when the network has n vertices </a:t>
            </a:r>
            <a:endParaRPr lang="zh-TW" altLang="en-US" dirty="0">
              <a:solidFill>
                <a:srgbClr val="0000FF"/>
              </a:solidFill>
            </a:endParaRPr>
          </a:p>
        </p:txBody>
      </p:sp>
      <p:sp>
        <p:nvSpPr>
          <p:cNvPr id="4" name="日期版面配置區 3"/>
          <p:cNvSpPr>
            <a:spLocks noGrp="1"/>
          </p:cNvSpPr>
          <p:nvPr>
            <p:ph type="dt" sz="half" idx="10"/>
          </p:nvPr>
        </p:nvSpPr>
        <p:spPr/>
        <p:txBody>
          <a:bodyPr/>
          <a:lstStyle/>
          <a:p>
            <a:pPr>
              <a:defRPr/>
            </a:pPr>
            <a:fld id="{FA899DD7-2ACB-43FF-AD9B-C34032F8612F}"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23</a:t>
            </a:fld>
            <a:endParaRPr lang="en-US" altLang="zh-TW"/>
          </a:p>
        </p:txBody>
      </p:sp>
    </p:spTree>
    <p:extLst>
      <p:ext uri="{BB962C8B-B14F-4D97-AF65-F5344CB8AC3E}">
        <p14:creationId xmlns:p14="http://schemas.microsoft.com/office/powerpoint/2010/main" val="362308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A master equation for </a:t>
            </a:r>
            <a:r>
              <a:rPr lang="en-US" altLang="zh-TW" dirty="0" err="1" smtClean="0"/>
              <a:t>p</a:t>
            </a:r>
            <a:r>
              <a:rPr lang="en-US" altLang="zh-TW" baseline="-25000" dirty="0" err="1" smtClean="0"/>
              <a:t>q</a:t>
            </a:r>
            <a:r>
              <a:rPr lang="en-US" altLang="zh-TW" dirty="0" smtClean="0"/>
              <a:t>(</a:t>
            </a:r>
            <a:r>
              <a:rPr lang="en-US" altLang="zh-TW" dirty="0" err="1" smtClean="0"/>
              <a:t>t,n</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smtClean="0"/>
              <a:t>Upon addition of a new vertex into the network, the expected number of new edges acquired by previously existing vertices with degree q is given by</a:t>
            </a:r>
            <a:endParaRPr lang="zh-TW"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93" y="3509364"/>
            <a:ext cx="5181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61" y="4581128"/>
            <a:ext cx="8748464" cy="69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517232"/>
            <a:ext cx="61912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CB6D53AD-6A58-4318-B61D-2140613368D6}"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24</a:t>
            </a:fld>
            <a:endParaRPr lang="en-US" altLang="zh-TW"/>
          </a:p>
        </p:txBody>
      </p:sp>
    </p:spTree>
    <p:extLst>
      <p:ext uri="{BB962C8B-B14F-4D97-AF65-F5344CB8AC3E}">
        <p14:creationId xmlns:p14="http://schemas.microsoft.com/office/powerpoint/2010/main" val="3055218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Solution of the master equation</a:t>
            </a:r>
            <a:endParaRPr lang="zh-TW" altLang="en-US" dirty="0"/>
          </a:p>
        </p:txBody>
      </p:sp>
      <p:sp>
        <p:nvSpPr>
          <p:cNvPr id="3" name="內容版面配置區 2"/>
          <p:cNvSpPr>
            <a:spLocks noGrp="1"/>
          </p:cNvSpPr>
          <p:nvPr>
            <p:ph idx="1"/>
          </p:nvPr>
        </p:nvSpPr>
        <p:spPr/>
        <p:txBody>
          <a:bodyPr/>
          <a:lstStyle/>
          <a:p>
            <a:r>
              <a:rPr lang="en-US" altLang="zh-TW" dirty="0" smtClean="0"/>
              <a:t>Let </a:t>
            </a:r>
            <a:r>
              <a:rPr lang="en-US" altLang="zh-TW" dirty="0" smtClean="0">
                <a:latin typeface="Symbol" pitchFamily="18" charset="2"/>
              </a:rPr>
              <a:t>t </a:t>
            </a:r>
            <a:r>
              <a:rPr lang="en-US" altLang="zh-TW" dirty="0" smtClean="0"/>
              <a:t>= t/n</a:t>
            </a:r>
          </a:p>
          <a:p>
            <a:r>
              <a:rPr lang="en-US" altLang="zh-TW" dirty="0" smtClean="0"/>
              <a:t>Change </a:t>
            </a:r>
            <a:r>
              <a:rPr lang="en-US" altLang="zh-TW" dirty="0" err="1" smtClean="0"/>
              <a:t>p</a:t>
            </a:r>
            <a:r>
              <a:rPr lang="en-US" altLang="zh-TW" baseline="-25000" dirty="0" err="1" smtClean="0"/>
              <a:t>q</a:t>
            </a:r>
            <a:r>
              <a:rPr lang="en-US" altLang="zh-TW" dirty="0" smtClean="0"/>
              <a:t>(t, n) to a density function </a:t>
            </a:r>
            <a:r>
              <a:rPr lang="en-US" altLang="zh-TW" dirty="0" err="1" smtClean="0">
                <a:latin typeface="Symbol" pitchFamily="18" charset="2"/>
              </a:rPr>
              <a:t>p</a:t>
            </a:r>
            <a:r>
              <a:rPr lang="en-US" altLang="zh-TW" baseline="-25000" dirty="0" err="1" smtClean="0"/>
              <a:t>q</a:t>
            </a:r>
            <a:r>
              <a:rPr lang="en-US" altLang="zh-TW" dirty="0" smtClean="0"/>
              <a:t>(</a:t>
            </a:r>
            <a:r>
              <a:rPr lang="en-US" altLang="zh-TW" dirty="0" smtClean="0">
                <a:latin typeface="Symbol" pitchFamily="18" charset="2"/>
              </a:rPr>
              <a:t>t, </a:t>
            </a:r>
            <a:r>
              <a:rPr lang="en-US" altLang="zh-TW" dirty="0" smtClean="0"/>
              <a:t>n) such that </a:t>
            </a:r>
            <a:r>
              <a:rPr lang="en-US" altLang="zh-TW" dirty="0" err="1">
                <a:latin typeface="Symbol" pitchFamily="18" charset="2"/>
              </a:rPr>
              <a:t>p</a:t>
            </a:r>
            <a:r>
              <a:rPr lang="en-US" altLang="zh-TW" baseline="-25000" dirty="0" err="1"/>
              <a:t>q</a:t>
            </a:r>
            <a:r>
              <a:rPr lang="en-US" altLang="zh-TW" dirty="0"/>
              <a:t>(</a:t>
            </a:r>
            <a:r>
              <a:rPr lang="en-US" altLang="zh-TW" dirty="0">
                <a:latin typeface="Symbol" pitchFamily="18" charset="2"/>
              </a:rPr>
              <a:t>t, </a:t>
            </a:r>
            <a:r>
              <a:rPr lang="en-US" altLang="zh-TW" dirty="0" smtClean="0"/>
              <a:t>n)</a:t>
            </a:r>
            <a:r>
              <a:rPr lang="en-US" altLang="zh-TW" dirty="0" err="1" smtClean="0"/>
              <a:t>d</a:t>
            </a:r>
            <a:r>
              <a:rPr lang="en-US" altLang="zh-TW" dirty="0" err="1" smtClean="0">
                <a:latin typeface="Symbol" pitchFamily="18" charset="2"/>
              </a:rPr>
              <a:t>t</a:t>
            </a:r>
            <a:r>
              <a:rPr lang="en-US" altLang="zh-TW" dirty="0" smtClean="0">
                <a:latin typeface="Symbol" pitchFamily="18" charset="2"/>
              </a:rPr>
              <a:t> </a:t>
            </a:r>
            <a:r>
              <a:rPr lang="en-US" altLang="zh-TW" dirty="0" smtClean="0"/>
              <a:t>is the fraction of vertices that have in-degree q and fall in the interval from </a:t>
            </a:r>
            <a:r>
              <a:rPr lang="en-US" altLang="zh-TW" dirty="0" smtClean="0">
                <a:latin typeface="Symbol" pitchFamily="18" charset="2"/>
              </a:rPr>
              <a:t>t</a:t>
            </a:r>
            <a:r>
              <a:rPr lang="en-US" altLang="zh-TW" dirty="0" smtClean="0"/>
              <a:t> to </a:t>
            </a:r>
            <a:r>
              <a:rPr lang="en-US" altLang="zh-TW" dirty="0" err="1" smtClean="0">
                <a:latin typeface="Symbol" pitchFamily="18" charset="2"/>
              </a:rPr>
              <a:t>t</a:t>
            </a:r>
            <a:r>
              <a:rPr lang="en-US" altLang="zh-TW" dirty="0" err="1" smtClean="0"/>
              <a:t>+d</a:t>
            </a:r>
            <a:r>
              <a:rPr lang="en-US" altLang="zh-TW" dirty="0" err="1" smtClean="0">
                <a:latin typeface="Symbol" pitchFamily="18" charset="2"/>
              </a:rPr>
              <a:t>t</a:t>
            </a:r>
            <a:r>
              <a:rPr lang="en-US" altLang="zh-TW" dirty="0" smtClean="0"/>
              <a:t> </a:t>
            </a:r>
          </a:p>
          <a:p>
            <a:r>
              <a:rPr lang="en-US" altLang="zh-TW" dirty="0" smtClean="0"/>
              <a:t>The number of vertices in the interval </a:t>
            </a:r>
            <a:r>
              <a:rPr lang="en-US" altLang="zh-TW" dirty="0" err="1" smtClean="0"/>
              <a:t>d</a:t>
            </a:r>
            <a:r>
              <a:rPr lang="en-US" altLang="zh-TW" dirty="0" err="1" smtClean="0">
                <a:latin typeface="Symbol" pitchFamily="18" charset="2"/>
              </a:rPr>
              <a:t>t</a:t>
            </a:r>
            <a:r>
              <a:rPr lang="en-US" altLang="zh-TW" dirty="0" smtClean="0"/>
              <a:t> is </a:t>
            </a:r>
            <a:r>
              <a:rPr lang="en-US" altLang="zh-TW" dirty="0" err="1" smtClean="0"/>
              <a:t>nd</a:t>
            </a:r>
            <a:r>
              <a:rPr lang="en-US" altLang="zh-TW" dirty="0" err="1" smtClean="0">
                <a:latin typeface="Symbol" pitchFamily="18" charset="2"/>
              </a:rPr>
              <a:t>t</a:t>
            </a:r>
            <a:r>
              <a:rPr lang="en-US" altLang="zh-TW" dirty="0" smtClean="0"/>
              <a:t>, which implies that </a:t>
            </a:r>
            <a:endParaRPr lang="zh-TW" alt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00" y="4797152"/>
            <a:ext cx="22193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305" y="5445224"/>
            <a:ext cx="24384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EAA4C8F8-44B7-4722-987A-79E6A5BFDDB7}"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25</a:t>
            </a:fld>
            <a:endParaRPr lang="en-US" altLang="zh-TW"/>
          </a:p>
        </p:txBody>
      </p:sp>
    </p:spTree>
    <p:extLst>
      <p:ext uri="{BB962C8B-B14F-4D97-AF65-F5344CB8AC3E}">
        <p14:creationId xmlns:p14="http://schemas.microsoft.com/office/powerpoint/2010/main" val="2623811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Note that </a:t>
            </a:r>
            <a:r>
              <a:rPr lang="en-US" altLang="zh-TW" dirty="0" smtClean="0">
                <a:latin typeface="Symbol" pitchFamily="18" charset="2"/>
              </a:rPr>
              <a:t>t </a:t>
            </a:r>
            <a:r>
              <a:rPr lang="en-US" altLang="zh-TW" dirty="0" smtClean="0"/>
              <a:t>is no longer constant for a given vertex</a:t>
            </a:r>
          </a:p>
          <a:p>
            <a:r>
              <a:rPr lang="en-US" altLang="zh-TW" dirty="0" smtClean="0"/>
              <a:t>A vertex created at time t has rescaled time t/n when there are n vertices in the network, but t/(n+1) when there are n+1</a:t>
            </a:r>
          </a:p>
          <a:p>
            <a:r>
              <a:rPr lang="en-US" altLang="zh-TW" dirty="0" smtClean="0"/>
              <a:t>The master equation becomes</a:t>
            </a:r>
            <a:endParaRPr lang="zh-TW" altLang="en-US" dirty="0"/>
          </a:p>
        </p:txBody>
      </p:sp>
      <p:sp>
        <p:nvSpPr>
          <p:cNvPr id="2" name="日期版面配置區 1"/>
          <p:cNvSpPr>
            <a:spLocks noGrp="1"/>
          </p:cNvSpPr>
          <p:nvPr>
            <p:ph type="dt" sz="half" idx="10"/>
          </p:nvPr>
        </p:nvSpPr>
        <p:spPr/>
        <p:txBody>
          <a:bodyPr/>
          <a:lstStyle/>
          <a:p>
            <a:pPr>
              <a:defRPr/>
            </a:pPr>
            <a:fld id="{4343CC38-746E-4C84-8826-F7D0D165516E}"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26</a:t>
            </a:fld>
            <a:endParaRPr lang="en-US" altLang="zh-TW"/>
          </a:p>
        </p:txBody>
      </p:sp>
      <p:graphicFrame>
        <p:nvGraphicFramePr>
          <p:cNvPr id="6" name="物件 5"/>
          <p:cNvGraphicFramePr>
            <a:graphicFrameLocks noChangeAspect="1"/>
          </p:cNvGraphicFramePr>
          <p:nvPr>
            <p:extLst>
              <p:ext uri="{D42A27DB-BD31-4B8C-83A1-F6EECF244321}">
                <p14:modId xmlns:p14="http://schemas.microsoft.com/office/powerpoint/2010/main" val="2743850961"/>
              </p:ext>
            </p:extLst>
          </p:nvPr>
        </p:nvGraphicFramePr>
        <p:xfrm>
          <a:off x="395536" y="3140968"/>
          <a:ext cx="8423699" cy="1449909"/>
        </p:xfrm>
        <a:graphic>
          <a:graphicData uri="http://schemas.openxmlformats.org/presentationml/2006/ole">
            <mc:AlternateContent xmlns:mc="http://schemas.openxmlformats.org/markup-compatibility/2006">
              <mc:Choice xmlns:v="urn:schemas-microsoft-com:vml" Requires="v">
                <p:oleObj spid="_x0000_s19471" name="Formula" r:id="rId3" imgW="4648320" imgH="800280" progId="Equation.Ribbit">
                  <p:embed/>
                </p:oleObj>
              </mc:Choice>
              <mc:Fallback>
                <p:oleObj name="Formula" r:id="rId3" imgW="4648320" imgH="800280" progId="Equation.Ribbit">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40968"/>
                        <a:ext cx="8423699" cy="1449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7814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Steady state</a:t>
            </a:r>
            <a:endParaRPr lang="zh-TW" altLang="en-US" dirty="0"/>
          </a:p>
        </p:txBody>
      </p:sp>
      <p:sp>
        <p:nvSpPr>
          <p:cNvPr id="3" name="內容版面配置區 2"/>
          <p:cNvSpPr>
            <a:spLocks noGrp="1"/>
          </p:cNvSpPr>
          <p:nvPr>
            <p:ph idx="1"/>
          </p:nvPr>
        </p:nvSpPr>
        <p:spPr/>
        <p:txBody>
          <a:bodyPr/>
          <a:lstStyle/>
          <a:p>
            <a:r>
              <a:rPr lang="en-US" altLang="zh-TW" dirty="0" smtClean="0"/>
              <a:t>Consider the limit as n goes to infinity</a:t>
            </a:r>
          </a:p>
          <a:p>
            <a:r>
              <a:rPr lang="en-US" altLang="zh-TW" dirty="0" smtClean="0"/>
              <a:t>Let </a:t>
            </a:r>
            <a:r>
              <a:rPr lang="en-US" altLang="zh-TW" dirty="0" smtClean="0">
                <a:solidFill>
                  <a:srgbClr val="FF0000"/>
                </a:solidFill>
                <a:latin typeface="Symbol" pitchFamily="18" charset="2"/>
              </a:rPr>
              <a:t>e</a:t>
            </a:r>
            <a:r>
              <a:rPr lang="en-US" altLang="zh-TW" dirty="0" smtClean="0">
                <a:solidFill>
                  <a:srgbClr val="FF0000"/>
                </a:solidFill>
              </a:rPr>
              <a:t> = 1/n </a:t>
            </a:r>
            <a:r>
              <a:rPr lang="en-US" altLang="zh-TW" dirty="0" smtClean="0"/>
              <a:t>and</a:t>
            </a:r>
          </a:p>
          <a:p>
            <a:endParaRPr lang="en-US" altLang="zh-TW" dirty="0"/>
          </a:p>
          <a:p>
            <a:endParaRPr lang="en-US" altLang="zh-TW" dirty="0" smtClean="0"/>
          </a:p>
          <a:p>
            <a:endParaRPr lang="en-US" altLang="zh-TW" dirty="0"/>
          </a:p>
          <a:p>
            <a:endParaRPr lang="en-US" altLang="zh-TW" dirty="0" smtClean="0"/>
          </a:p>
          <a:p>
            <a:r>
              <a:rPr lang="en-US" altLang="zh-TW" dirty="0" smtClean="0"/>
              <a:t>In the derivation of the last equation, terms of order </a:t>
            </a:r>
            <a:r>
              <a:rPr lang="en-US" altLang="zh-TW" dirty="0" smtClean="0">
                <a:latin typeface="Symbol" pitchFamily="18" charset="2"/>
              </a:rPr>
              <a:t>e</a:t>
            </a:r>
            <a:r>
              <a:rPr lang="en-US" altLang="zh-TW" baseline="30000" dirty="0" smtClean="0"/>
              <a:t>2</a:t>
            </a:r>
            <a:r>
              <a:rPr lang="en-US" altLang="zh-TW" dirty="0" smtClean="0">
                <a:latin typeface="Symbol" pitchFamily="18" charset="2"/>
              </a:rPr>
              <a:t> </a:t>
            </a:r>
            <a:r>
              <a:rPr lang="en-US" altLang="zh-TW" dirty="0" smtClean="0"/>
              <a:t>are dropped</a:t>
            </a:r>
            <a:endParaRPr lang="zh-TW" alt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05335"/>
            <a:ext cx="20955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407182"/>
            <a:ext cx="82772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25C4F60B-A401-4306-BD7C-AEDCFC9A9575}"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27</a:t>
            </a:fld>
            <a:endParaRPr lang="en-US" altLang="zh-TW"/>
          </a:p>
        </p:txBody>
      </p:sp>
    </p:spTree>
    <p:extLst>
      <p:ext uri="{BB962C8B-B14F-4D97-AF65-F5344CB8AC3E}">
        <p14:creationId xmlns:p14="http://schemas.microsoft.com/office/powerpoint/2010/main" val="3209357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As n goes to infinity and </a:t>
            </a:r>
            <a:r>
              <a:rPr lang="en-US" altLang="zh-TW" dirty="0" smtClean="0">
                <a:latin typeface="Symbol" pitchFamily="18" charset="2"/>
              </a:rPr>
              <a:t>e</a:t>
            </a:r>
            <a:r>
              <a:rPr lang="en-US" altLang="zh-TW" dirty="0" smtClean="0"/>
              <a:t> goes to zero, we have</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The differential equation for q=0 is homogeneous and its solution is</a:t>
            </a:r>
          </a:p>
          <a:p>
            <a:endParaRPr lang="en-US" altLang="zh-TW" dirty="0"/>
          </a:p>
          <a:p>
            <a:endParaRPr lang="en-US" altLang="zh-TW" dirty="0" smtClean="0"/>
          </a:p>
          <a:p>
            <a:r>
              <a:rPr lang="en-US" altLang="zh-TW" dirty="0" smtClean="0"/>
              <a:t>A check</a:t>
            </a:r>
            <a:endParaRPr lang="zh-TW" alt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402" y="764704"/>
            <a:ext cx="3981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76" y="1724273"/>
            <a:ext cx="6629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673" y="2619375"/>
            <a:ext cx="29813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89" y="2836380"/>
            <a:ext cx="13049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4293096"/>
            <a:ext cx="21240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321" y="5517232"/>
            <a:ext cx="35528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5940151" y="5681686"/>
            <a:ext cx="2307042" cy="461665"/>
          </a:xfrm>
          <a:prstGeom prst="rect">
            <a:avLst/>
          </a:prstGeom>
          <a:noFill/>
        </p:spPr>
        <p:txBody>
          <a:bodyPr wrap="none" rtlCol="0">
            <a:spAutoFit/>
          </a:bodyPr>
          <a:lstStyle/>
          <a:p>
            <a:r>
              <a:rPr lang="en-US" altLang="zh-TW" dirty="0" smtClean="0"/>
              <a:t>=p</a:t>
            </a:r>
            <a:r>
              <a:rPr lang="en-US" altLang="zh-TW" baseline="-25000" dirty="0" smtClean="0"/>
              <a:t>0 </a:t>
            </a:r>
            <a:r>
              <a:rPr lang="en-US" altLang="zh-TW" dirty="0" smtClean="0"/>
              <a:t>in (14.9) </a:t>
            </a:r>
            <a:endParaRPr lang="zh-TW" altLang="en-US" dirty="0"/>
          </a:p>
        </p:txBody>
      </p:sp>
      <p:sp>
        <p:nvSpPr>
          <p:cNvPr id="2" name="日期版面配置區 1"/>
          <p:cNvSpPr>
            <a:spLocks noGrp="1"/>
          </p:cNvSpPr>
          <p:nvPr>
            <p:ph type="dt" sz="half" idx="10"/>
          </p:nvPr>
        </p:nvSpPr>
        <p:spPr/>
        <p:txBody>
          <a:bodyPr/>
          <a:lstStyle/>
          <a:p>
            <a:pPr>
              <a:defRPr/>
            </a:pPr>
            <a:fld id="{61AD7F61-81FD-4BAA-BB1A-C9C149A67CED}"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28</a:t>
            </a:fld>
            <a:endParaRPr lang="en-US" altLang="zh-TW"/>
          </a:p>
        </p:txBody>
      </p:sp>
    </p:spTree>
    <p:extLst>
      <p:ext uri="{BB962C8B-B14F-4D97-AF65-F5344CB8AC3E}">
        <p14:creationId xmlns:p14="http://schemas.microsoft.com/office/powerpoint/2010/main" val="40814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04664"/>
            <a:ext cx="8110537" cy="5691336"/>
          </a:xfrm>
        </p:spPr>
        <p:txBody>
          <a:bodyPr/>
          <a:lstStyle/>
          <a:p>
            <a:r>
              <a:rPr lang="en-US" altLang="zh-TW" dirty="0" smtClean="0"/>
              <a:t>For q=1</a:t>
            </a:r>
            <a:endParaRPr lang="zh-TW" alt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7392"/>
            <a:ext cx="7591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38385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708920"/>
            <a:ext cx="57721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95" y="4005064"/>
            <a:ext cx="6962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A2CB9000-04AC-4126-8EDF-DB5FC87FD1DB}"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29</a:t>
            </a:fld>
            <a:endParaRPr lang="en-US" altLang="zh-TW"/>
          </a:p>
        </p:txBody>
      </p:sp>
    </p:spTree>
    <p:extLst>
      <p:ext uri="{BB962C8B-B14F-4D97-AF65-F5344CB8AC3E}">
        <p14:creationId xmlns:p14="http://schemas.microsoft.com/office/powerpoint/2010/main" val="224977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04664"/>
            <a:ext cx="8110537" cy="5691336"/>
          </a:xfrm>
        </p:spPr>
        <p:txBody>
          <a:bodyPr/>
          <a:lstStyle/>
          <a:p>
            <a:r>
              <a:rPr lang="en-US" altLang="zh-TW" dirty="0" smtClean="0"/>
              <a:t>Price was inspired by Herbert Simon who is an economist </a:t>
            </a:r>
          </a:p>
          <a:p>
            <a:pPr lvl="1"/>
            <a:r>
              <a:rPr lang="en-US" altLang="zh-TW" dirty="0" smtClean="0"/>
              <a:t>Simon noted the occurrence of power laws in a variety of (non-network) economic data</a:t>
            </a:r>
          </a:p>
          <a:p>
            <a:pPr lvl="1"/>
            <a:r>
              <a:rPr lang="en-US" altLang="zh-TW" dirty="0" smtClean="0"/>
              <a:t>Simon proposed an explanation for the wealth distribution based on the idea that people gain wealth at a rate proportional to how much they have already have</a:t>
            </a:r>
          </a:p>
          <a:p>
            <a:pPr lvl="1"/>
            <a:r>
              <a:rPr lang="en-US" altLang="zh-TW" dirty="0" smtClean="0"/>
              <a:t>Simon was able to show mathematically that “rich-get-richer”</a:t>
            </a:r>
          </a:p>
          <a:p>
            <a:pPr lvl="1"/>
            <a:r>
              <a:rPr lang="en-US" altLang="zh-TW" dirty="0" smtClean="0"/>
              <a:t>Price adapted Simon’s work to the network context</a:t>
            </a:r>
          </a:p>
          <a:p>
            <a:r>
              <a:rPr lang="en-US" altLang="zh-TW" dirty="0" smtClean="0"/>
              <a:t>Price called it </a:t>
            </a:r>
            <a:r>
              <a:rPr lang="en-US" altLang="zh-TW" dirty="0" smtClean="0">
                <a:solidFill>
                  <a:srgbClr val="FF0000"/>
                </a:solidFill>
              </a:rPr>
              <a:t>cumulative advantage</a:t>
            </a:r>
          </a:p>
          <a:p>
            <a:r>
              <a:rPr lang="en-US" altLang="zh-TW" dirty="0" err="1" smtClean="0"/>
              <a:t>Barabasi</a:t>
            </a:r>
            <a:r>
              <a:rPr lang="en-US" altLang="zh-TW" dirty="0" smtClean="0"/>
              <a:t> and Albert used the name </a:t>
            </a:r>
            <a:r>
              <a:rPr lang="en-US" altLang="zh-TW" dirty="0" smtClean="0">
                <a:solidFill>
                  <a:srgbClr val="FF0000"/>
                </a:solidFill>
              </a:rPr>
              <a:t>preferential attachment</a:t>
            </a:r>
          </a:p>
          <a:p>
            <a:pPr lvl="1"/>
            <a:r>
              <a:rPr lang="en-US" altLang="zh-TW" dirty="0" smtClean="0"/>
              <a:t>This name became commonly accepted in recent years</a:t>
            </a:r>
            <a:endParaRPr lang="zh-TW" altLang="en-US" dirty="0"/>
          </a:p>
        </p:txBody>
      </p:sp>
      <p:sp>
        <p:nvSpPr>
          <p:cNvPr id="2" name="日期版面配置區 1"/>
          <p:cNvSpPr>
            <a:spLocks noGrp="1"/>
          </p:cNvSpPr>
          <p:nvPr>
            <p:ph type="dt" sz="half" idx="10"/>
          </p:nvPr>
        </p:nvSpPr>
        <p:spPr/>
        <p:txBody>
          <a:bodyPr/>
          <a:lstStyle/>
          <a:p>
            <a:pPr>
              <a:defRPr/>
            </a:pPr>
            <a:fld id="{5A6CA5C0-1518-4342-A5FC-923CF8B16A95}"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3</a:t>
            </a:fld>
            <a:endParaRPr lang="en-US" altLang="zh-TW"/>
          </a:p>
        </p:txBody>
      </p:sp>
    </p:spTree>
    <p:extLst>
      <p:ext uri="{BB962C8B-B14F-4D97-AF65-F5344CB8AC3E}">
        <p14:creationId xmlns:p14="http://schemas.microsoft.com/office/powerpoint/2010/main" val="745300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60648"/>
            <a:ext cx="780132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3D76BC3D-FE95-4263-A632-0105498F4325}"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30</a:t>
            </a:fld>
            <a:endParaRPr lang="en-US" altLang="zh-TW"/>
          </a:p>
        </p:txBody>
      </p:sp>
    </p:spTree>
    <p:extLst>
      <p:ext uri="{BB962C8B-B14F-4D97-AF65-F5344CB8AC3E}">
        <p14:creationId xmlns:p14="http://schemas.microsoft.com/office/powerpoint/2010/main" val="2393140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60074" y="4581128"/>
            <a:ext cx="8110537" cy="1659420"/>
          </a:xfrm>
        </p:spPr>
        <p:txBody>
          <a:bodyPr/>
          <a:lstStyle/>
          <a:p>
            <a:r>
              <a:rPr lang="en-US" altLang="zh-TW" dirty="0" smtClean="0"/>
              <a:t>The degree distribution for a specific value of </a:t>
            </a:r>
            <a:r>
              <a:rPr lang="en-US" altLang="zh-TW" dirty="0" smtClean="0">
                <a:latin typeface="Symbol" pitchFamily="18" charset="2"/>
              </a:rPr>
              <a:t>t</a:t>
            </a:r>
            <a:r>
              <a:rPr lang="en-US" altLang="zh-TW" dirty="0" smtClean="0"/>
              <a:t> </a:t>
            </a:r>
            <a:r>
              <a:rPr lang="en-US" altLang="zh-TW" dirty="0" smtClean="0">
                <a:solidFill>
                  <a:srgbClr val="FF0000"/>
                </a:solidFill>
              </a:rPr>
              <a:t>does not </a:t>
            </a:r>
            <a:r>
              <a:rPr lang="en-US" altLang="zh-TW" dirty="0" smtClean="0"/>
              <a:t>follow a power law</a:t>
            </a:r>
            <a:endParaRPr lang="zh-TW"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476672"/>
            <a:ext cx="6962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05075"/>
            <a:ext cx="46291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018" y="3779355"/>
            <a:ext cx="33623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期版面配置區 4"/>
          <p:cNvSpPr>
            <a:spLocks noGrp="1"/>
          </p:cNvSpPr>
          <p:nvPr>
            <p:ph type="dt" sz="half" idx="10"/>
          </p:nvPr>
        </p:nvSpPr>
        <p:spPr/>
        <p:txBody>
          <a:bodyPr/>
          <a:lstStyle/>
          <a:p>
            <a:pPr>
              <a:defRPr/>
            </a:pPr>
            <a:fld id="{47E0CB92-7BA0-479A-A1D5-437E32141656}"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31</a:t>
            </a:fld>
            <a:endParaRPr lang="en-US" altLang="zh-TW"/>
          </a:p>
        </p:txBody>
      </p:sp>
    </p:spTree>
    <p:extLst>
      <p:ext uri="{BB962C8B-B14F-4D97-AF65-F5344CB8AC3E}">
        <p14:creationId xmlns:p14="http://schemas.microsoft.com/office/powerpoint/2010/main" val="317955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04664"/>
            <a:ext cx="8110537" cy="5691336"/>
          </a:xfrm>
        </p:spPr>
        <p:txBody>
          <a:bodyPr/>
          <a:lstStyle/>
          <a:p>
            <a:r>
              <a:rPr lang="en-US" altLang="zh-TW" dirty="0" smtClean="0"/>
              <a:t>To demonstrate that older vertices are more likely to have high in-degree than younger ones, we calculate the mean in-degree for a vertex created at time </a:t>
            </a:r>
            <a:r>
              <a:rPr lang="en-US" altLang="zh-TW" dirty="0" smtClean="0">
                <a:latin typeface="Symbol" pitchFamily="18" charset="2"/>
              </a:rPr>
              <a:t>t </a:t>
            </a:r>
            <a:endParaRPr lang="zh-TW" alt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4577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48880"/>
            <a:ext cx="4329120" cy="433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DFB010EE-BE91-403C-B057-FF9799AE82BD}"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32</a:t>
            </a:fld>
            <a:endParaRPr lang="en-US" altLang="zh-TW"/>
          </a:p>
        </p:txBody>
      </p:sp>
    </p:spTree>
    <p:extLst>
      <p:ext uri="{BB962C8B-B14F-4D97-AF65-F5344CB8AC3E}">
        <p14:creationId xmlns:p14="http://schemas.microsoft.com/office/powerpoint/2010/main" val="2428009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In-degree of a vertex varies with its age</a:t>
            </a:r>
            <a:endParaRPr lang="zh-TW" altLang="en-US" dirty="0"/>
          </a:p>
        </p:txBody>
      </p:sp>
      <p:sp>
        <p:nvSpPr>
          <p:cNvPr id="3" name="內容版面配置區 2"/>
          <p:cNvSpPr>
            <a:spLocks noGrp="1"/>
          </p:cNvSpPr>
          <p:nvPr>
            <p:ph idx="1"/>
          </p:nvPr>
        </p:nvSpPr>
        <p:spPr/>
        <p:txBody>
          <a:bodyPr/>
          <a:lstStyle/>
          <a:p>
            <a:r>
              <a:rPr lang="en-US" altLang="zh-TW" dirty="0" smtClean="0"/>
              <a:t>It is interesting to ask how the expected in-degree of a vertex varies with it age after it enters the network</a:t>
            </a:r>
          </a:p>
          <a:p>
            <a:r>
              <a:rPr lang="en-US" altLang="zh-TW" dirty="0" smtClean="0"/>
              <a:t>Let t be the time at which a vertex is added into the network</a:t>
            </a:r>
          </a:p>
          <a:p>
            <a:r>
              <a:rPr lang="en-US" altLang="zh-TW" dirty="0" smtClean="0"/>
              <a:t>Let s be its age</a:t>
            </a:r>
          </a:p>
          <a:p>
            <a:r>
              <a:rPr lang="en-US" altLang="zh-TW" dirty="0" smtClean="0"/>
              <a:t>s + t = n and</a:t>
            </a:r>
            <a:endParaRPr lang="zh-TW" alt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69160"/>
            <a:ext cx="18002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803F8AB1-B80E-4D41-A51F-403F47028FBF}"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33</a:t>
            </a:fld>
            <a:endParaRPr lang="en-US" altLang="zh-TW"/>
          </a:p>
        </p:txBody>
      </p:sp>
    </p:spTree>
    <p:extLst>
      <p:ext uri="{BB962C8B-B14F-4D97-AF65-F5344CB8AC3E}">
        <p14:creationId xmlns:p14="http://schemas.microsoft.com/office/powerpoint/2010/main" val="1570189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04664"/>
            <a:ext cx="8110537" cy="5691336"/>
          </a:xfrm>
        </p:spPr>
        <p:txBody>
          <a:bodyPr/>
          <a:lstStyle/>
          <a:p>
            <a:r>
              <a:rPr lang="en-US" altLang="zh-TW" dirty="0" smtClean="0"/>
              <a:t>Substitute                   into</a:t>
            </a:r>
          </a:p>
          <a:p>
            <a:endParaRPr lang="en-US" altLang="zh-TW" dirty="0"/>
          </a:p>
          <a:p>
            <a:endParaRPr lang="en-US" altLang="zh-TW" dirty="0" smtClean="0"/>
          </a:p>
          <a:p>
            <a:endParaRPr lang="en-US" altLang="zh-TW" dirty="0"/>
          </a:p>
          <a:p>
            <a:r>
              <a:rPr lang="en-US" altLang="zh-TW" dirty="0" smtClean="0"/>
              <a:t>We obtain</a:t>
            </a:r>
          </a:p>
          <a:p>
            <a:endParaRPr lang="en-US" altLang="zh-TW" dirty="0"/>
          </a:p>
          <a:p>
            <a:endParaRPr lang="en-US" altLang="zh-TW" dirty="0" smtClean="0"/>
          </a:p>
          <a:p>
            <a:r>
              <a:rPr lang="en-US" altLang="zh-TW" dirty="0" smtClean="0"/>
              <a:t>If  s « t, we have</a:t>
            </a:r>
          </a:p>
          <a:p>
            <a:endParaRPr lang="en-US" altLang="zh-TW" dirty="0"/>
          </a:p>
          <a:p>
            <a:endParaRPr lang="en-US" altLang="zh-TW" dirty="0" smtClean="0"/>
          </a:p>
          <a:p>
            <a:r>
              <a:rPr lang="en-US" altLang="zh-TW" dirty="0" smtClean="0"/>
              <a:t>If s » t, we have</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0028"/>
            <a:ext cx="18002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109" y="1285350"/>
            <a:ext cx="44577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984" y="2564904"/>
            <a:ext cx="37242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4005064"/>
            <a:ext cx="22955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5301208"/>
            <a:ext cx="2466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A7D2669C-CE80-496B-8870-C61B8FB4A98F}"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34</a:t>
            </a:fld>
            <a:endParaRPr lang="en-US" altLang="zh-TW"/>
          </a:p>
        </p:txBody>
      </p:sp>
    </p:spTree>
    <p:extLst>
      <p:ext uri="{BB962C8B-B14F-4D97-AF65-F5344CB8AC3E}">
        <p14:creationId xmlns:p14="http://schemas.microsoft.com/office/powerpoint/2010/main" val="2428354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12" y="476672"/>
            <a:ext cx="78009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682E2B22-0FF1-40B1-9081-153978D43E27}"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35</a:t>
            </a:fld>
            <a:endParaRPr lang="en-US" altLang="zh-TW"/>
          </a:p>
        </p:txBody>
      </p:sp>
    </p:spTree>
    <p:extLst>
      <p:ext uri="{BB962C8B-B14F-4D97-AF65-F5344CB8AC3E}">
        <p14:creationId xmlns:p14="http://schemas.microsoft.com/office/powerpoint/2010/main" val="3761263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14.3.2 Sizes of in-components</a:t>
            </a:r>
            <a:endParaRPr lang="zh-TW" altLang="en-US" dirty="0"/>
          </a:p>
        </p:txBody>
      </p:sp>
      <p:sp>
        <p:nvSpPr>
          <p:cNvPr id="3" name="內容版面配置區 2"/>
          <p:cNvSpPr>
            <a:spLocks noGrp="1"/>
          </p:cNvSpPr>
          <p:nvPr>
            <p:ph idx="1"/>
          </p:nvPr>
        </p:nvSpPr>
        <p:spPr/>
        <p:txBody>
          <a:bodyPr/>
          <a:lstStyle/>
          <a:p>
            <a:r>
              <a:rPr lang="en-US" altLang="zh-TW" dirty="0" smtClean="0"/>
              <a:t>Recall that the in-component of vertex i is the set of vertices from which i can be reached by following a directed path through the network</a:t>
            </a:r>
          </a:p>
          <a:p>
            <a:r>
              <a:rPr lang="en-US" altLang="zh-TW" dirty="0" smtClean="0"/>
              <a:t>We will study the distribution of in-component sizes by a method similar to the one we have used for the degree distribution</a:t>
            </a:r>
            <a:endParaRPr lang="zh-TW" altLang="en-US" dirty="0"/>
          </a:p>
        </p:txBody>
      </p:sp>
      <p:sp>
        <p:nvSpPr>
          <p:cNvPr id="4" name="日期版面配置區 3"/>
          <p:cNvSpPr>
            <a:spLocks noGrp="1"/>
          </p:cNvSpPr>
          <p:nvPr>
            <p:ph type="dt" sz="half" idx="10"/>
          </p:nvPr>
        </p:nvSpPr>
        <p:spPr/>
        <p:txBody>
          <a:bodyPr/>
          <a:lstStyle/>
          <a:p>
            <a:pPr>
              <a:defRPr/>
            </a:pPr>
            <a:fld id="{144809D6-1125-4C85-A6D5-8C23E9F8C544}"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36</a:t>
            </a:fld>
            <a:endParaRPr lang="en-US" altLang="zh-TW"/>
          </a:p>
        </p:txBody>
      </p:sp>
    </p:spTree>
    <p:extLst>
      <p:ext uri="{BB962C8B-B14F-4D97-AF65-F5344CB8AC3E}">
        <p14:creationId xmlns:p14="http://schemas.microsoft.com/office/powerpoint/2010/main" val="3917923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6580" y="332656"/>
            <a:ext cx="8162925" cy="769441"/>
          </a:xfrm>
        </p:spPr>
        <p:txBody>
          <a:bodyPr/>
          <a:lstStyle/>
          <a:p>
            <a:r>
              <a:rPr lang="en-US" altLang="zh-TW" dirty="0" smtClean="0"/>
              <a:t>Structure of in-components</a:t>
            </a:r>
            <a:endParaRPr lang="zh-TW" altLang="en-US" dirty="0"/>
          </a:p>
        </p:txBody>
      </p:sp>
      <p:sp>
        <p:nvSpPr>
          <p:cNvPr id="3" name="內容版面配置區 2"/>
          <p:cNvSpPr>
            <a:spLocks noGrp="1"/>
          </p:cNvSpPr>
          <p:nvPr>
            <p:ph idx="1"/>
          </p:nvPr>
        </p:nvSpPr>
        <p:spPr>
          <a:xfrm>
            <a:off x="912813" y="1905000"/>
            <a:ext cx="4451275" cy="4191000"/>
          </a:xfrm>
        </p:spPr>
        <p:txBody>
          <a:bodyPr/>
          <a:lstStyle/>
          <a:p>
            <a:r>
              <a:rPr lang="en-US" altLang="zh-TW" dirty="0" smtClean="0">
                <a:solidFill>
                  <a:srgbClr val="0000FF"/>
                </a:solidFill>
              </a:rPr>
              <a:t>We assume that in-components are trees</a:t>
            </a:r>
          </a:p>
          <a:p>
            <a:r>
              <a:rPr lang="en-US" altLang="zh-TW" dirty="0" smtClean="0"/>
              <a:t>This is accurate if the size s is much smaller than the network size n</a:t>
            </a:r>
          </a:p>
          <a:p>
            <a:r>
              <a:rPr lang="en-US" altLang="zh-TW" dirty="0" smtClean="0"/>
              <a:t>It is possible that s becomes comparable with n in preferential attachment models</a:t>
            </a:r>
            <a:endParaRPr lang="zh-TW" alt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96752"/>
            <a:ext cx="3437643" cy="529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AF2FDE1C-D565-4971-98F4-8434F9499176}"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37</a:t>
            </a:fld>
            <a:endParaRPr lang="en-US" altLang="zh-TW"/>
          </a:p>
        </p:txBody>
      </p:sp>
    </p:spTree>
    <p:extLst>
      <p:ext uri="{BB962C8B-B14F-4D97-AF65-F5344CB8AC3E}">
        <p14:creationId xmlns:p14="http://schemas.microsoft.com/office/powerpoint/2010/main" val="2138702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Analysis</a:t>
            </a:r>
            <a:endParaRPr lang="zh-TW" altLang="en-US" dirty="0"/>
          </a:p>
        </p:txBody>
      </p:sp>
      <p:sp>
        <p:nvSpPr>
          <p:cNvPr id="3" name="內容版面配置區 2"/>
          <p:cNvSpPr>
            <a:spLocks noGrp="1"/>
          </p:cNvSpPr>
          <p:nvPr>
            <p:ph idx="1"/>
          </p:nvPr>
        </p:nvSpPr>
        <p:spPr/>
        <p:txBody>
          <a:bodyPr/>
          <a:lstStyle/>
          <a:p>
            <a:r>
              <a:rPr lang="en-US" altLang="zh-TW" dirty="0" smtClean="0"/>
              <a:t>The in-component will grow in size as vertices and edges are added into the network</a:t>
            </a:r>
          </a:p>
          <a:p>
            <a:r>
              <a:rPr lang="en-US" altLang="zh-TW" dirty="0" smtClean="0"/>
              <a:t>Specifically, it will grow larger every time a newly added edge links to any of its members</a:t>
            </a:r>
          </a:p>
          <a:p>
            <a:r>
              <a:rPr lang="en-US" altLang="zh-TW" dirty="0" smtClean="0"/>
              <a:t>The probability of a new edge linking to vertex i is given as</a:t>
            </a:r>
          </a:p>
          <a:p>
            <a:endParaRPr lang="en-US" altLang="zh-TW" dirty="0"/>
          </a:p>
          <a:p>
            <a:endParaRPr lang="en-US" altLang="zh-TW" dirty="0" smtClean="0"/>
          </a:p>
          <a:p>
            <a:r>
              <a:rPr lang="en-US" altLang="zh-TW" dirty="0" smtClean="0"/>
              <a:t>Summing up the above probability over all vertices in the in-component </a:t>
            </a:r>
            <a:r>
              <a:rPr lang="en-US" altLang="zh-TW" dirty="0" smtClean="0">
                <a:latin typeface="Segoe Print" pitchFamily="2" charset="0"/>
              </a:rPr>
              <a:t>c</a:t>
            </a:r>
            <a:r>
              <a:rPr lang="en-US" altLang="zh-TW" dirty="0" smtClean="0"/>
              <a:t> gives a total probability</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32" y="4365104"/>
            <a:ext cx="43243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期版面配置區 4"/>
          <p:cNvSpPr>
            <a:spLocks noGrp="1"/>
          </p:cNvSpPr>
          <p:nvPr>
            <p:ph type="dt" sz="half" idx="10"/>
          </p:nvPr>
        </p:nvSpPr>
        <p:spPr/>
        <p:txBody>
          <a:bodyPr/>
          <a:lstStyle/>
          <a:p>
            <a:pPr>
              <a:defRPr/>
            </a:pPr>
            <a:fld id="{09CE6C30-336D-4376-A2F2-C81B78963606}"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38</a:t>
            </a:fld>
            <a:endParaRPr lang="en-US" altLang="zh-TW"/>
          </a:p>
        </p:txBody>
      </p:sp>
    </p:spTree>
    <p:extLst>
      <p:ext uri="{BB962C8B-B14F-4D97-AF65-F5344CB8AC3E}">
        <p14:creationId xmlns:p14="http://schemas.microsoft.com/office/powerpoint/2010/main" val="2904194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484784"/>
            <a:ext cx="8110537" cy="4611216"/>
          </a:xfrm>
        </p:spPr>
        <p:txBody>
          <a:bodyPr/>
          <a:lstStyle/>
          <a:p>
            <a:r>
              <a:rPr lang="en-US" altLang="zh-TW" dirty="0" smtClean="0"/>
              <a:t>Every incoming edge to a vertex in the in-component is also an outgoing edge from a vertex in the in-component</a:t>
            </a:r>
          </a:p>
          <a:p>
            <a:r>
              <a:rPr lang="en-US" altLang="zh-TW" dirty="0" smtClean="0"/>
              <a:t>There is exactly one outgoing edge from each vertex in the in-component, except for A itself</a:t>
            </a:r>
          </a:p>
          <a:p>
            <a:r>
              <a:rPr lang="en-US" altLang="zh-TW" dirty="0" smtClean="0"/>
              <a:t>The total number          of incoming edges is equal to the number of vertices in the in-component minus one, i.e.,</a:t>
            </a:r>
          </a:p>
          <a:p>
            <a:endParaRPr lang="en-US" altLang="zh-TW" dirty="0" smtClean="0"/>
          </a:p>
          <a:p>
            <a:r>
              <a:rPr lang="en-US" altLang="zh-TW" dirty="0" smtClean="0"/>
              <a:t>Thus, the probability of connection in (14.66) is</a:t>
            </a:r>
            <a:endParaRPr lang="zh-TW" alt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04664"/>
            <a:ext cx="4495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264771" y="828363"/>
            <a:ext cx="1854803" cy="461665"/>
          </a:xfrm>
          <a:prstGeom prst="rect">
            <a:avLst/>
          </a:prstGeom>
          <a:noFill/>
        </p:spPr>
        <p:txBody>
          <a:bodyPr wrap="none" rtlCol="0">
            <a:spAutoFit/>
          </a:bodyPr>
          <a:lstStyle/>
          <a:p>
            <a:r>
              <a:rPr lang="en-US" altLang="zh-TW" dirty="0"/>
              <a:t>s</a:t>
            </a:r>
            <a:r>
              <a:rPr lang="en-US" altLang="zh-TW" dirty="0" smtClean="0"/>
              <a:t>=size of </a:t>
            </a:r>
            <a:r>
              <a:rPr lang="en-US" altLang="zh-TW" dirty="0" smtClean="0">
                <a:latin typeface="Segoe Print" pitchFamily="2" charset="0"/>
              </a:rPr>
              <a:t>c</a:t>
            </a:r>
            <a:endParaRPr lang="zh-TW" altLang="en-US" dirty="0"/>
          </a:p>
        </p:txBody>
      </p:sp>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501008"/>
            <a:ext cx="981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5571528"/>
            <a:ext cx="43338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6352252" y="317847"/>
            <a:ext cx="1358064" cy="461665"/>
          </a:xfrm>
          <a:prstGeom prst="rect">
            <a:avLst/>
          </a:prstGeom>
          <a:noFill/>
        </p:spPr>
        <p:txBody>
          <a:bodyPr wrap="none" rtlCol="0">
            <a:spAutoFit/>
          </a:bodyPr>
          <a:lstStyle/>
          <a:p>
            <a:r>
              <a:rPr lang="en-US" altLang="zh-TW" dirty="0" smtClean="0"/>
              <a:t>(14.66)</a:t>
            </a:r>
            <a:endParaRPr lang="zh-TW" altLang="en-US" dirty="0"/>
          </a:p>
        </p:txBody>
      </p:sp>
      <p:sp>
        <p:nvSpPr>
          <p:cNvPr id="2" name="日期版面配置區 1"/>
          <p:cNvSpPr>
            <a:spLocks noGrp="1"/>
          </p:cNvSpPr>
          <p:nvPr>
            <p:ph type="dt" sz="half" idx="10"/>
          </p:nvPr>
        </p:nvSpPr>
        <p:spPr/>
        <p:txBody>
          <a:bodyPr/>
          <a:lstStyle/>
          <a:p>
            <a:pPr>
              <a:defRPr/>
            </a:pPr>
            <a:fld id="{9E3F4469-772C-436A-9787-E860B9C9BCDB}"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39</a:t>
            </a:fld>
            <a:endParaRPr lang="en-US" altLang="zh-TW"/>
          </a:p>
        </p:txBody>
      </p:sp>
      <p:graphicFrame>
        <p:nvGraphicFramePr>
          <p:cNvPr id="8" name="物件 7"/>
          <p:cNvGraphicFramePr>
            <a:graphicFrameLocks noChangeAspect="1"/>
          </p:cNvGraphicFramePr>
          <p:nvPr>
            <p:extLst>
              <p:ext uri="{D42A27DB-BD31-4B8C-83A1-F6EECF244321}">
                <p14:modId xmlns:p14="http://schemas.microsoft.com/office/powerpoint/2010/main" val="3913808177"/>
              </p:ext>
            </p:extLst>
          </p:nvPr>
        </p:nvGraphicFramePr>
        <p:xfrm>
          <a:off x="5724128" y="4365366"/>
          <a:ext cx="1739900" cy="717550"/>
        </p:xfrm>
        <a:graphic>
          <a:graphicData uri="http://schemas.openxmlformats.org/presentationml/2006/ole">
            <mc:AlternateContent xmlns:mc="http://schemas.openxmlformats.org/markup-compatibility/2006">
              <mc:Choice xmlns:v="urn:schemas-microsoft-com:vml" Requires="v">
                <p:oleObj spid="_x0000_s18450" name="Formula" r:id="rId6" imgW="877680" imgH="362160" progId="Equation.Ribbit">
                  <p:embed/>
                </p:oleObj>
              </mc:Choice>
              <mc:Fallback>
                <p:oleObj name="Formula" r:id="rId6" imgW="877680" imgH="362160" progId="Equation.Ribbit">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365366"/>
                        <a:ext cx="17399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文字方塊 11"/>
          <p:cNvSpPr txBox="1"/>
          <p:nvPr/>
        </p:nvSpPr>
        <p:spPr>
          <a:xfrm>
            <a:off x="7710479" y="4369725"/>
            <a:ext cx="1214446" cy="461665"/>
          </a:xfrm>
          <a:prstGeom prst="rect">
            <a:avLst/>
          </a:prstGeom>
          <a:noFill/>
        </p:spPr>
        <p:txBody>
          <a:bodyPr wrap="square" rtlCol="0">
            <a:spAutoFit/>
          </a:bodyPr>
          <a:lstStyle/>
          <a:p>
            <a:r>
              <a:rPr lang="en-US" altLang="zh-TW" dirty="0" smtClean="0">
                <a:solidFill>
                  <a:srgbClr val="0000FF"/>
                </a:solidFill>
              </a:rPr>
              <a:t>tree</a:t>
            </a:r>
            <a:endParaRPr lang="zh-TW" altLang="en-US" dirty="0">
              <a:solidFill>
                <a:srgbClr val="0000FF"/>
              </a:solidFill>
            </a:endParaRPr>
          </a:p>
        </p:txBody>
      </p:sp>
    </p:spTree>
    <p:extLst>
      <p:ext uri="{BB962C8B-B14F-4D97-AF65-F5344CB8AC3E}">
        <p14:creationId xmlns:p14="http://schemas.microsoft.com/office/powerpoint/2010/main" val="25728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Price’s model of a citation network</a:t>
            </a:r>
            <a:endParaRPr lang="zh-TW" altLang="en-US" dirty="0"/>
          </a:p>
        </p:txBody>
      </p:sp>
      <p:sp>
        <p:nvSpPr>
          <p:cNvPr id="3" name="內容版面配置區 2"/>
          <p:cNvSpPr>
            <a:spLocks noGrp="1"/>
          </p:cNvSpPr>
          <p:nvPr>
            <p:ph idx="1"/>
          </p:nvPr>
        </p:nvSpPr>
        <p:spPr>
          <a:xfrm>
            <a:off x="899592" y="1700808"/>
            <a:ext cx="8110537" cy="4191000"/>
          </a:xfrm>
        </p:spPr>
        <p:txBody>
          <a:bodyPr/>
          <a:lstStyle/>
          <a:p>
            <a:r>
              <a:rPr lang="en-US" altLang="zh-TW" dirty="0" smtClean="0"/>
              <a:t>Papers are published continually</a:t>
            </a:r>
          </a:p>
          <a:p>
            <a:r>
              <a:rPr lang="en-US" altLang="zh-TW" dirty="0" smtClean="0"/>
              <a:t>New papers cite previously existing ones</a:t>
            </a:r>
          </a:p>
          <a:p>
            <a:r>
              <a:rPr lang="en-US" altLang="zh-TW" dirty="0" smtClean="0"/>
              <a:t>Papers and citations form a directed citation network</a:t>
            </a:r>
          </a:p>
          <a:p>
            <a:pPr lvl="1"/>
            <a:r>
              <a:rPr lang="en-US" altLang="zh-TW" dirty="0" smtClean="0"/>
              <a:t>Papers are the vertices and citations are the directed edges</a:t>
            </a:r>
          </a:p>
          <a:p>
            <a:r>
              <a:rPr lang="en-US" altLang="zh-TW" dirty="0" smtClean="0"/>
              <a:t>No papers ever disappear after they are published</a:t>
            </a:r>
          </a:p>
          <a:p>
            <a:pPr lvl="1"/>
            <a:r>
              <a:rPr lang="en-US" altLang="zh-TW" dirty="0" smtClean="0"/>
              <a:t>Vertices in this network are created but never destroyed</a:t>
            </a:r>
          </a:p>
          <a:p>
            <a:r>
              <a:rPr lang="en-US" altLang="zh-TW" dirty="0" smtClean="0"/>
              <a:t>Let the average number of papers cited by a newly appearing paper be c</a:t>
            </a:r>
            <a:endParaRPr lang="zh-TW" altLang="en-US" dirty="0"/>
          </a:p>
        </p:txBody>
      </p:sp>
      <p:sp>
        <p:nvSpPr>
          <p:cNvPr id="4" name="日期版面配置區 3"/>
          <p:cNvSpPr>
            <a:spLocks noGrp="1"/>
          </p:cNvSpPr>
          <p:nvPr>
            <p:ph type="dt" sz="half" idx="10"/>
          </p:nvPr>
        </p:nvSpPr>
        <p:spPr/>
        <p:txBody>
          <a:bodyPr/>
          <a:lstStyle/>
          <a:p>
            <a:pPr>
              <a:defRPr/>
            </a:pPr>
            <a:fld id="{4EFE4DE5-0E01-4469-BEC4-495CF6DC5700}"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a:t>
            </a:fld>
            <a:endParaRPr lang="en-US" altLang="zh-TW"/>
          </a:p>
        </p:txBody>
      </p:sp>
    </p:spTree>
    <p:extLst>
      <p:ext uri="{BB962C8B-B14F-4D97-AF65-F5344CB8AC3E}">
        <p14:creationId xmlns:p14="http://schemas.microsoft.com/office/powerpoint/2010/main" val="4051194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Let </a:t>
            </a:r>
            <a:r>
              <a:rPr lang="en-US" altLang="zh-TW" dirty="0" err="1" smtClean="0"/>
              <a:t>p</a:t>
            </a:r>
            <a:r>
              <a:rPr lang="en-US" altLang="zh-TW" baseline="-25000" dirty="0" err="1" smtClean="0"/>
              <a:t>s</a:t>
            </a:r>
            <a:r>
              <a:rPr lang="en-US" altLang="zh-TW" dirty="0" smtClean="0"/>
              <a:t>(n) be the probability that a randomly chosen vertex has an in-component of size s when the network has n vertices (</a:t>
            </a:r>
            <a:r>
              <a:rPr lang="en-US" altLang="zh-TW" dirty="0" smtClean="0">
                <a:solidFill>
                  <a:srgbClr val="FF0000"/>
                </a:solidFill>
              </a:rPr>
              <a:t>s « n</a:t>
            </a:r>
            <a:r>
              <a:rPr lang="en-US" altLang="zh-TW" dirty="0" smtClean="0"/>
              <a:t>)</a:t>
            </a:r>
          </a:p>
          <a:p>
            <a:r>
              <a:rPr lang="en-US" altLang="zh-TW" dirty="0" smtClean="0"/>
              <a:t>The total number of in-components of size s receiving a new link upon the addition of a new vertex to the network is</a:t>
            </a:r>
          </a:p>
          <a:p>
            <a:endParaRPr lang="en-US" altLang="zh-TW" dirty="0"/>
          </a:p>
          <a:p>
            <a:endParaRPr lang="en-US" altLang="zh-TW" dirty="0" smtClean="0"/>
          </a:p>
          <a:p>
            <a:r>
              <a:rPr lang="en-US" altLang="zh-TW" dirty="0" smtClean="0"/>
              <a:t>The master equations are</a:t>
            </a:r>
            <a:endParaRPr lang="zh-TW" alt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448" y="2708920"/>
            <a:ext cx="64198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398" y="4077072"/>
            <a:ext cx="76962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448" y="5517232"/>
            <a:ext cx="53435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7EDFCD1C-D351-46EF-8156-FA37B52D4511}"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40</a:t>
            </a:fld>
            <a:endParaRPr lang="en-US" altLang="zh-TW"/>
          </a:p>
        </p:txBody>
      </p:sp>
    </p:spTree>
    <p:extLst>
      <p:ext uri="{BB962C8B-B14F-4D97-AF65-F5344CB8AC3E}">
        <p14:creationId xmlns:p14="http://schemas.microsoft.com/office/powerpoint/2010/main" val="3849421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Steady state</a:t>
            </a:r>
            <a:endParaRPr lang="zh-TW" altLang="en-US" dirty="0"/>
          </a:p>
        </p:txBody>
      </p:sp>
      <p:sp>
        <p:nvSpPr>
          <p:cNvPr id="3" name="內容版面配置區 2"/>
          <p:cNvSpPr>
            <a:spLocks noGrp="1"/>
          </p:cNvSpPr>
          <p:nvPr>
            <p:ph idx="1"/>
          </p:nvPr>
        </p:nvSpPr>
        <p:spPr/>
        <p:txBody>
          <a:bodyPr/>
          <a:lstStyle/>
          <a:p>
            <a:r>
              <a:rPr lang="en-US" altLang="zh-TW" dirty="0" smtClean="0"/>
              <a:t>Consider the limit </a:t>
            </a:r>
            <a:endParaRPr lang="zh-TW" alt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35147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45" y="2564917"/>
            <a:ext cx="63817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045" y="3645024"/>
            <a:ext cx="21240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979" y="4581128"/>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4581128"/>
            <a:ext cx="20764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316" y="5661248"/>
            <a:ext cx="110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9F9FB968-031B-47FC-A471-C4BF671F5689}"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41</a:t>
            </a:fld>
            <a:endParaRPr lang="en-US" altLang="zh-TW"/>
          </a:p>
        </p:txBody>
      </p:sp>
    </p:spTree>
    <p:extLst>
      <p:ext uri="{BB962C8B-B14F-4D97-AF65-F5344CB8AC3E}">
        <p14:creationId xmlns:p14="http://schemas.microsoft.com/office/powerpoint/2010/main" val="3429245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For normal situation where c ≥ 1, we have 1 &lt; </a:t>
            </a:r>
            <a:r>
              <a:rPr lang="en-US" altLang="zh-TW" dirty="0" smtClean="0">
                <a:latin typeface="Symbol" pitchFamily="18" charset="2"/>
              </a:rPr>
              <a:t>b </a:t>
            </a:r>
            <a:r>
              <a:rPr lang="en-US" altLang="zh-TW" dirty="0" smtClean="0"/>
              <a:t>≤ 2</a:t>
            </a:r>
          </a:p>
          <a:p>
            <a:r>
              <a:rPr lang="en-US" altLang="zh-TW" dirty="0" smtClean="0"/>
              <a:t>This is puzzling, as power laws with </a:t>
            </a:r>
            <a:r>
              <a:rPr lang="en-US" altLang="zh-TW" dirty="0">
                <a:latin typeface="Symbol" pitchFamily="18" charset="2"/>
              </a:rPr>
              <a:t>b </a:t>
            </a:r>
            <a:r>
              <a:rPr lang="en-US" altLang="zh-TW" dirty="0"/>
              <a:t>≤ </a:t>
            </a:r>
            <a:r>
              <a:rPr lang="en-US" altLang="zh-TW" dirty="0" smtClean="0"/>
              <a:t>2 have no finite mean</a:t>
            </a:r>
          </a:p>
          <a:p>
            <a:r>
              <a:rPr lang="en-US" altLang="zh-TW" dirty="0" smtClean="0"/>
              <a:t>But, networks of finite size n must have a finite average in-component</a:t>
            </a:r>
          </a:p>
          <a:p>
            <a:r>
              <a:rPr lang="en-US" altLang="zh-TW" dirty="0" smtClean="0"/>
              <a:t>The solution is that as s ceases to be much smaller than n, the analysis breaks down and the result is no longer correct</a:t>
            </a:r>
            <a:r>
              <a:rPr lang="en-US" altLang="zh-TW" dirty="0" smtClean="0">
                <a:solidFill>
                  <a:srgbClr val="0000FF"/>
                </a:solidFill>
              </a:rPr>
              <a:t> (the tree assumption is no longer valid)</a:t>
            </a:r>
            <a:endParaRPr lang="zh-TW" altLang="en-US" dirty="0"/>
          </a:p>
        </p:txBody>
      </p:sp>
      <p:sp>
        <p:nvSpPr>
          <p:cNvPr id="4" name="日期版面配置區 3"/>
          <p:cNvSpPr>
            <a:spLocks noGrp="1"/>
          </p:cNvSpPr>
          <p:nvPr>
            <p:ph type="dt" sz="half" idx="10"/>
          </p:nvPr>
        </p:nvSpPr>
        <p:spPr/>
        <p:txBody>
          <a:bodyPr/>
          <a:lstStyle/>
          <a:p>
            <a:pPr>
              <a:defRPr/>
            </a:pPr>
            <a:fld id="{6FAF59D9-BDB4-4237-A17E-49CED09D2934}"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42</a:t>
            </a:fld>
            <a:endParaRPr lang="en-US" altLang="zh-TW"/>
          </a:p>
        </p:txBody>
      </p:sp>
    </p:spTree>
    <p:extLst>
      <p:ext uri="{BB962C8B-B14F-4D97-AF65-F5344CB8AC3E}">
        <p14:creationId xmlns:p14="http://schemas.microsoft.com/office/powerpoint/2010/main" val="3048514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14.4 Extensions</a:t>
            </a:r>
            <a:endParaRPr lang="zh-TW" altLang="en-US" dirty="0"/>
          </a:p>
        </p:txBody>
      </p:sp>
      <p:sp>
        <p:nvSpPr>
          <p:cNvPr id="3" name="內容版面配置區 2"/>
          <p:cNvSpPr>
            <a:spLocks noGrp="1"/>
          </p:cNvSpPr>
          <p:nvPr>
            <p:ph idx="1"/>
          </p:nvPr>
        </p:nvSpPr>
        <p:spPr/>
        <p:txBody>
          <a:bodyPr/>
          <a:lstStyle/>
          <a:p>
            <a:r>
              <a:rPr lang="en-US" altLang="zh-TW" dirty="0" smtClean="0"/>
              <a:t>14.4.1 Addition of extra edges</a:t>
            </a:r>
          </a:p>
          <a:p>
            <a:r>
              <a:rPr lang="en-US" altLang="zh-TW" dirty="0" smtClean="0"/>
              <a:t>14.4.2 Removal of edges</a:t>
            </a:r>
          </a:p>
          <a:p>
            <a:r>
              <a:rPr lang="en-US" altLang="zh-TW" dirty="0" smtClean="0"/>
              <a:t>14.4.3 Nonlinear preferential attachment</a:t>
            </a:r>
          </a:p>
          <a:p>
            <a:r>
              <a:rPr lang="en-US" altLang="zh-TW" dirty="0" smtClean="0"/>
              <a:t>14.4.4 Vertices of varying quality or attractiveness</a:t>
            </a:r>
            <a:endParaRPr lang="zh-TW" altLang="en-US" dirty="0"/>
          </a:p>
        </p:txBody>
      </p:sp>
      <p:sp>
        <p:nvSpPr>
          <p:cNvPr id="4" name="日期版面配置區 3"/>
          <p:cNvSpPr>
            <a:spLocks noGrp="1"/>
          </p:cNvSpPr>
          <p:nvPr>
            <p:ph type="dt" sz="half" idx="10"/>
          </p:nvPr>
        </p:nvSpPr>
        <p:spPr/>
        <p:txBody>
          <a:bodyPr/>
          <a:lstStyle/>
          <a:p>
            <a:pPr>
              <a:defRPr/>
            </a:pPr>
            <a:fld id="{88B34F40-10AC-4953-AE74-28220FD4FE47}"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43</a:t>
            </a:fld>
            <a:endParaRPr lang="en-US" altLang="zh-TW"/>
          </a:p>
        </p:txBody>
      </p:sp>
    </p:spTree>
    <p:extLst>
      <p:ext uri="{BB962C8B-B14F-4D97-AF65-F5344CB8AC3E}">
        <p14:creationId xmlns:p14="http://schemas.microsoft.com/office/powerpoint/2010/main" val="2504432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14.4.1 Addition of extra edges</a:t>
            </a:r>
            <a:endParaRPr lang="zh-TW" altLang="en-US" dirty="0"/>
          </a:p>
        </p:txBody>
      </p:sp>
      <p:sp>
        <p:nvSpPr>
          <p:cNvPr id="3" name="內容版面配置區 2"/>
          <p:cNvSpPr>
            <a:spLocks noGrp="1"/>
          </p:cNvSpPr>
          <p:nvPr>
            <p:ph idx="1"/>
          </p:nvPr>
        </p:nvSpPr>
        <p:spPr>
          <a:xfrm>
            <a:off x="899592" y="1772816"/>
            <a:ext cx="8110537" cy="4476328"/>
          </a:xfrm>
        </p:spPr>
        <p:txBody>
          <a:bodyPr/>
          <a:lstStyle/>
          <a:p>
            <a:r>
              <a:rPr lang="en-US" altLang="zh-TW" dirty="0" smtClean="0"/>
              <a:t>Since the bibliography of a paper cannot be changed after the paper is published, the edges in a citation network are effectively frozen from the moment they are first created</a:t>
            </a:r>
          </a:p>
          <a:p>
            <a:r>
              <a:rPr lang="en-US" altLang="zh-TW" dirty="0" smtClean="0"/>
              <a:t>It is not true for other networks such as WWW</a:t>
            </a:r>
          </a:p>
          <a:p>
            <a:r>
              <a:rPr lang="en-US" altLang="zh-TW" dirty="0" smtClean="0"/>
              <a:t>In this section we consider a simple model in which edges are added but never taken away</a:t>
            </a:r>
          </a:p>
          <a:p>
            <a:r>
              <a:rPr lang="en-US" altLang="zh-TW" dirty="0" smtClean="0">
                <a:solidFill>
                  <a:srgbClr val="0000FF"/>
                </a:solidFill>
              </a:rPr>
              <a:t>This model is a generalization of the BA model</a:t>
            </a:r>
            <a:r>
              <a:rPr lang="zh-TW" altLang="en-US" dirty="0" smtClean="0">
                <a:solidFill>
                  <a:srgbClr val="0000FF"/>
                </a:solidFill>
              </a:rPr>
              <a:t> </a:t>
            </a:r>
            <a:r>
              <a:rPr lang="en-US" altLang="zh-TW" dirty="0" smtClean="0">
                <a:solidFill>
                  <a:srgbClr val="0000FF"/>
                </a:solidFill>
              </a:rPr>
              <a:t>by adding a second step: at each step some number w of extra edges are added to the network with both ends attaching to vertices chosen in proportional to degree</a:t>
            </a:r>
          </a:p>
        </p:txBody>
      </p:sp>
      <p:sp>
        <p:nvSpPr>
          <p:cNvPr id="4" name="日期版面配置區 3"/>
          <p:cNvSpPr>
            <a:spLocks noGrp="1"/>
          </p:cNvSpPr>
          <p:nvPr>
            <p:ph type="dt" sz="half" idx="10"/>
          </p:nvPr>
        </p:nvSpPr>
        <p:spPr/>
        <p:txBody>
          <a:bodyPr/>
          <a:lstStyle/>
          <a:p>
            <a:pPr>
              <a:defRPr/>
            </a:pPr>
            <a:fld id="{A4C35036-6D70-467D-BC83-000832DF36A1}"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44</a:t>
            </a:fld>
            <a:endParaRPr lang="en-US" altLang="zh-TW"/>
          </a:p>
        </p:txBody>
      </p:sp>
    </p:spTree>
    <p:extLst>
      <p:ext uri="{BB962C8B-B14F-4D97-AF65-F5344CB8AC3E}">
        <p14:creationId xmlns:p14="http://schemas.microsoft.com/office/powerpoint/2010/main" val="721384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Analysis</a:t>
            </a:r>
            <a:endParaRPr lang="zh-TW" altLang="en-US" dirty="0"/>
          </a:p>
        </p:txBody>
      </p:sp>
      <p:sp>
        <p:nvSpPr>
          <p:cNvPr id="3" name="內容版面配置區 2"/>
          <p:cNvSpPr>
            <a:spLocks noGrp="1"/>
          </p:cNvSpPr>
          <p:nvPr>
            <p:ph idx="1"/>
          </p:nvPr>
        </p:nvSpPr>
        <p:spPr/>
        <p:txBody>
          <a:bodyPr/>
          <a:lstStyle/>
          <a:p>
            <a:r>
              <a:rPr lang="en-US" altLang="zh-TW" dirty="0" smtClean="0"/>
              <a:t>First, there are n(</a:t>
            </a:r>
            <a:r>
              <a:rPr lang="en-US" altLang="zh-TW" dirty="0" err="1" smtClean="0"/>
              <a:t>c+w</a:t>
            </a:r>
            <a:r>
              <a:rPr lang="en-US" altLang="zh-TW" dirty="0" smtClean="0"/>
              <a:t>) edges in the network totally when the network size is n</a:t>
            </a:r>
          </a:p>
          <a:p>
            <a:r>
              <a:rPr lang="en-US" altLang="zh-TW" dirty="0" smtClean="0"/>
              <a:t>There are c+2w new ends of edges for each new vertex added</a:t>
            </a:r>
          </a:p>
          <a:p>
            <a:r>
              <a:rPr lang="en-US" altLang="zh-TW" dirty="0" smtClean="0"/>
              <a:t>The correctly normalized probability of attachment is</a:t>
            </a:r>
          </a:p>
          <a:p>
            <a:r>
              <a:rPr lang="en-US" altLang="zh-TW" dirty="0" smtClean="0"/>
              <a:t>The sum in the denominator is</a:t>
            </a:r>
          </a:p>
          <a:p>
            <a:r>
              <a:rPr lang="en-US" altLang="zh-TW" dirty="0" smtClean="0"/>
              <a:t>The number of vertices of degree k receiving a new edge, per vertex added, is  </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3933056"/>
            <a:ext cx="1019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342631"/>
            <a:ext cx="2171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661248"/>
            <a:ext cx="6096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7E5C7B80-641A-446C-97B1-82087B0AC610}"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45</a:t>
            </a:fld>
            <a:endParaRPr lang="en-US" altLang="zh-TW"/>
          </a:p>
        </p:txBody>
      </p:sp>
      <p:sp>
        <p:nvSpPr>
          <p:cNvPr id="10" name="文字方塊 9"/>
          <p:cNvSpPr txBox="1"/>
          <p:nvPr/>
        </p:nvSpPr>
        <p:spPr>
          <a:xfrm>
            <a:off x="6215074" y="5572140"/>
            <a:ext cx="500066" cy="461665"/>
          </a:xfrm>
          <a:prstGeom prst="rect">
            <a:avLst/>
          </a:prstGeom>
          <a:noFill/>
        </p:spPr>
        <p:txBody>
          <a:bodyPr wrap="square" rtlCol="0">
            <a:spAutoFit/>
          </a:bodyPr>
          <a:lstStyle/>
          <a:p>
            <a:r>
              <a:rPr lang="en-US" altLang="zh-TW" dirty="0" smtClean="0"/>
              <a:t>+</a:t>
            </a:r>
            <a:endParaRPr lang="zh-TW" altLang="en-US" dirty="0"/>
          </a:p>
        </p:txBody>
      </p:sp>
    </p:spTree>
    <p:extLst>
      <p:ext uri="{BB962C8B-B14F-4D97-AF65-F5344CB8AC3E}">
        <p14:creationId xmlns:p14="http://schemas.microsoft.com/office/powerpoint/2010/main" val="3809762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Master equations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715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53" y="2708920"/>
            <a:ext cx="58483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AC093A80-C474-4963-99A7-71002C3CB403}"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46</a:t>
            </a:fld>
            <a:endParaRPr lang="en-US" altLang="zh-TW"/>
          </a:p>
        </p:txBody>
      </p:sp>
    </p:spTree>
    <p:extLst>
      <p:ext uri="{BB962C8B-B14F-4D97-AF65-F5344CB8AC3E}">
        <p14:creationId xmlns:p14="http://schemas.microsoft.com/office/powerpoint/2010/main" val="2313796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Steady state solution</a:t>
            </a:r>
            <a:endParaRPr lang="zh-TW" altLang="en-US" dirty="0"/>
          </a:p>
        </p:txBody>
      </p:sp>
      <p:sp>
        <p:nvSpPr>
          <p:cNvPr id="3" name="內容版面配置區 2"/>
          <p:cNvSpPr>
            <a:spLocks noGrp="1"/>
          </p:cNvSpPr>
          <p:nvPr>
            <p:ph idx="1"/>
          </p:nvPr>
        </p:nvSpPr>
        <p:spPr>
          <a:xfrm>
            <a:off x="912813" y="4458840"/>
            <a:ext cx="8110537" cy="1922488"/>
          </a:xfrm>
        </p:spPr>
        <p:txBody>
          <a:bodyPr/>
          <a:lstStyle/>
          <a:p>
            <a:r>
              <a:rPr lang="en-US" altLang="zh-TW" dirty="0" smtClean="0"/>
              <a:t>For the special case of w=0, we recover the result of the BA model</a:t>
            </a:r>
          </a:p>
          <a:p>
            <a:r>
              <a:rPr lang="en-US" altLang="zh-TW" dirty="0" smtClean="0"/>
              <a:t>For w&gt;0, we get 2&lt;</a:t>
            </a:r>
            <a:r>
              <a:rPr lang="en-US" altLang="zh-TW" dirty="0" smtClean="0">
                <a:latin typeface="Symbol" pitchFamily="18" charset="2"/>
              </a:rPr>
              <a:t>a</a:t>
            </a:r>
            <a:r>
              <a:rPr lang="en-US" altLang="zh-TW" dirty="0" smtClean="0"/>
              <a:t>&lt;3, which agrees with the values typically observed for degree distributions on the Web</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831337"/>
            <a:ext cx="64103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961" y="3573016"/>
            <a:ext cx="19907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653978"/>
            <a:ext cx="19526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F5091B0F-CB9A-4DA5-A9C4-4893BE3E5DFC}"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47</a:t>
            </a:fld>
            <a:endParaRPr lang="en-US" altLang="zh-TW"/>
          </a:p>
        </p:txBody>
      </p:sp>
    </p:spTree>
    <p:extLst>
      <p:ext uri="{BB962C8B-B14F-4D97-AF65-F5344CB8AC3E}">
        <p14:creationId xmlns:p14="http://schemas.microsoft.com/office/powerpoint/2010/main" val="1634948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14.4.2 Removal of edges</a:t>
            </a:r>
            <a:endParaRPr lang="zh-TW" altLang="en-US" dirty="0"/>
          </a:p>
        </p:txBody>
      </p:sp>
      <p:sp>
        <p:nvSpPr>
          <p:cNvPr id="3" name="內容版面配置區 2"/>
          <p:cNvSpPr>
            <a:spLocks noGrp="1"/>
          </p:cNvSpPr>
          <p:nvPr>
            <p:ph idx="1"/>
          </p:nvPr>
        </p:nvSpPr>
        <p:spPr/>
        <p:txBody>
          <a:bodyPr/>
          <a:lstStyle/>
          <a:p>
            <a:r>
              <a:rPr lang="en-US" altLang="zh-TW" dirty="0" smtClean="0">
                <a:solidFill>
                  <a:srgbClr val="0000FF"/>
                </a:solidFill>
              </a:rPr>
              <a:t>We assume that edges are removed from a network randomly and uniformly</a:t>
            </a:r>
          </a:p>
          <a:p>
            <a:r>
              <a:rPr lang="en-US" altLang="zh-TW" dirty="0" smtClean="0"/>
              <a:t>Each edge has two ends</a:t>
            </a:r>
          </a:p>
          <a:p>
            <a:r>
              <a:rPr lang="en-US" altLang="zh-TW" dirty="0" smtClean="0"/>
              <a:t>When an edge is deleted, both of its two ends vanish</a:t>
            </a:r>
          </a:p>
          <a:p>
            <a:r>
              <a:rPr lang="en-US" altLang="zh-TW" dirty="0" smtClean="0"/>
              <a:t>The probability that one of those two ends is attached to vertex i is simply proportional to the total number of ends attached to i, which is equal to the degree </a:t>
            </a:r>
            <a:r>
              <a:rPr lang="en-US" altLang="zh-TW" dirty="0" err="1" smtClean="0"/>
              <a:t>k</a:t>
            </a:r>
            <a:r>
              <a:rPr lang="en-US" altLang="zh-TW" baseline="-25000" dirty="0" err="1" smtClean="0"/>
              <a:t>i</a:t>
            </a:r>
            <a:r>
              <a:rPr lang="en-US" altLang="zh-TW" dirty="0" smtClean="0"/>
              <a:t> </a:t>
            </a:r>
          </a:p>
          <a:p>
            <a:r>
              <a:rPr lang="en-US" altLang="zh-TW" dirty="0" smtClean="0"/>
              <a:t>The probability that vertex i loses an edge is thus</a:t>
            </a:r>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949280"/>
            <a:ext cx="11906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7F8E05E8-ABA8-43E8-A995-0EB33BF67453}"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48</a:t>
            </a:fld>
            <a:endParaRPr lang="en-US" altLang="zh-TW"/>
          </a:p>
        </p:txBody>
      </p:sp>
    </p:spTree>
    <p:extLst>
      <p:ext uri="{BB962C8B-B14F-4D97-AF65-F5344CB8AC3E}">
        <p14:creationId xmlns:p14="http://schemas.microsoft.com/office/powerpoint/2010/main" val="3491046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The uniform random deletion of edges is like a type of preferential attachment in reverse</a:t>
            </a:r>
          </a:p>
          <a:p>
            <a:r>
              <a:rPr lang="en-US" altLang="zh-TW" dirty="0" smtClean="0"/>
              <a:t>Now consider a generalization of the BA model in which a second step is added: an average of v edges are deleted at random for each vertex added</a:t>
            </a:r>
          </a:p>
          <a:p>
            <a:r>
              <a:rPr lang="en-US" altLang="zh-TW" dirty="0" smtClean="0"/>
              <a:t>We assume that c &gt; v in order for the network to grow</a:t>
            </a:r>
          </a:p>
          <a:p>
            <a:r>
              <a:rPr lang="en-US" altLang="zh-TW" dirty="0" smtClean="0"/>
              <a:t>The number of vertices of degree k gaining an edge per vertex added into the network is</a:t>
            </a:r>
            <a:endParaRPr lang="zh-TW" altLang="en-US" dirty="0"/>
          </a:p>
        </p:txBody>
      </p:sp>
      <p:sp>
        <p:nvSpPr>
          <p:cNvPr id="2" name="日期版面配置區 1"/>
          <p:cNvSpPr>
            <a:spLocks noGrp="1"/>
          </p:cNvSpPr>
          <p:nvPr>
            <p:ph type="dt" sz="half" idx="10"/>
          </p:nvPr>
        </p:nvSpPr>
        <p:spPr/>
        <p:txBody>
          <a:bodyPr/>
          <a:lstStyle/>
          <a:p>
            <a:pPr>
              <a:defRPr/>
            </a:pPr>
            <a:fld id="{EDE83DD5-B9AD-4D5E-A83A-D4F4B9F04F00}"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49</a:t>
            </a:fld>
            <a:endParaRPr lang="en-US" altLang="zh-TW"/>
          </a:p>
        </p:txBody>
      </p:sp>
      <p:graphicFrame>
        <p:nvGraphicFramePr>
          <p:cNvPr id="7" name="物件 6"/>
          <p:cNvGraphicFramePr>
            <a:graphicFrameLocks noChangeAspect="1"/>
          </p:cNvGraphicFramePr>
          <p:nvPr/>
        </p:nvGraphicFramePr>
        <p:xfrm>
          <a:off x="1714481" y="4572008"/>
          <a:ext cx="6574298" cy="857256"/>
        </p:xfrm>
        <a:graphic>
          <a:graphicData uri="http://schemas.openxmlformats.org/presentationml/2006/ole">
            <mc:AlternateContent xmlns:mc="http://schemas.openxmlformats.org/markup-compatibility/2006">
              <mc:Choice xmlns:v="urn:schemas-microsoft-com:vml" Requires="v">
                <p:oleObj spid="_x0000_s72712" name="Formula" r:id="rId3" imgW="2485440" imgH="343080" progId="Equation.Ribbit">
                  <p:embed/>
                </p:oleObj>
              </mc:Choice>
              <mc:Fallback>
                <p:oleObj name="Formula" r:id="rId3" imgW="2485440" imgH="34308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1" y="4572008"/>
                        <a:ext cx="657429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3899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Price assumed that a newly appearing paper cites previous ones chosen at random with probability proportional to the </a:t>
            </a:r>
            <a:r>
              <a:rPr lang="en-US" altLang="zh-TW" dirty="0" smtClean="0">
                <a:solidFill>
                  <a:srgbClr val="FF0000"/>
                </a:solidFill>
              </a:rPr>
              <a:t>number of citations those previous papers already have</a:t>
            </a:r>
          </a:p>
          <a:p>
            <a:pPr lvl="1"/>
            <a:r>
              <a:rPr lang="en-US" altLang="zh-TW" dirty="0" smtClean="0"/>
              <a:t>This crucial assumption is called preferential attachment</a:t>
            </a:r>
          </a:p>
          <a:p>
            <a:r>
              <a:rPr lang="en-US" altLang="zh-TW" dirty="0" smtClean="0"/>
              <a:t>However, newly appearing papers have no citations.  They cannot be cited by future papers if the preferential attachment rule is strictly applied</a:t>
            </a:r>
          </a:p>
          <a:p>
            <a:r>
              <a:rPr lang="en-US" altLang="zh-TW" dirty="0" smtClean="0"/>
              <a:t>To avoid this hitch, Price proposed that the probability that a paper receives a new citation should be proportional to the number that it already has </a:t>
            </a:r>
            <a:r>
              <a:rPr lang="en-US" altLang="zh-TW" dirty="0" smtClean="0">
                <a:solidFill>
                  <a:srgbClr val="FF0000"/>
                </a:solidFill>
              </a:rPr>
              <a:t>plus a positive constant </a:t>
            </a:r>
            <a:r>
              <a:rPr lang="en-US" altLang="zh-TW" i="1" dirty="0" smtClean="0">
                <a:solidFill>
                  <a:srgbClr val="FF0000"/>
                </a:solidFill>
              </a:rPr>
              <a:t>a</a:t>
            </a:r>
          </a:p>
        </p:txBody>
      </p:sp>
      <p:sp>
        <p:nvSpPr>
          <p:cNvPr id="2" name="日期版面配置區 1"/>
          <p:cNvSpPr>
            <a:spLocks noGrp="1"/>
          </p:cNvSpPr>
          <p:nvPr>
            <p:ph type="dt" sz="half" idx="10"/>
          </p:nvPr>
        </p:nvSpPr>
        <p:spPr/>
        <p:txBody>
          <a:bodyPr/>
          <a:lstStyle/>
          <a:p>
            <a:pPr>
              <a:defRPr/>
            </a:pPr>
            <a:fld id="{FE38E5AA-7E46-40DF-AC48-C121F7295635}"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5</a:t>
            </a:fld>
            <a:endParaRPr lang="en-US" altLang="zh-TW"/>
          </a:p>
        </p:txBody>
      </p:sp>
    </p:spTree>
    <p:extLst>
      <p:ext uri="{BB962C8B-B14F-4D97-AF65-F5344CB8AC3E}">
        <p14:creationId xmlns:p14="http://schemas.microsoft.com/office/powerpoint/2010/main" val="649686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The number of vertices of degree k losing an edge per vertex added is </a:t>
            </a:r>
          </a:p>
          <a:p>
            <a:endParaRPr lang="en-US" altLang="zh-TW" dirty="0"/>
          </a:p>
          <a:p>
            <a:endParaRPr lang="en-US" altLang="zh-TW" dirty="0" smtClean="0"/>
          </a:p>
          <a:p>
            <a:r>
              <a:rPr lang="en-US" altLang="zh-TW" dirty="0" smtClean="0"/>
              <a:t>The master equations</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5810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997" y="2568314"/>
            <a:ext cx="64516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343" y="4212286"/>
            <a:ext cx="6394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7956376" y="4322121"/>
            <a:ext cx="779381" cy="461665"/>
          </a:xfrm>
          <a:prstGeom prst="rect">
            <a:avLst/>
          </a:prstGeom>
          <a:noFill/>
        </p:spPr>
        <p:txBody>
          <a:bodyPr wrap="none" rtlCol="0">
            <a:spAutoFit/>
          </a:bodyPr>
          <a:lstStyle/>
          <a:p>
            <a:r>
              <a:rPr lang="en-US" altLang="zh-TW" dirty="0"/>
              <a:t>k</a:t>
            </a:r>
            <a:r>
              <a:rPr lang="en-US" altLang="zh-TW" dirty="0" smtClean="0"/>
              <a:t>=c</a:t>
            </a:r>
            <a:endParaRPr lang="zh-TW" altLang="en-US" dirty="0"/>
          </a:p>
        </p:txBody>
      </p:sp>
      <p:sp>
        <p:nvSpPr>
          <p:cNvPr id="5" name="文字方塊 4"/>
          <p:cNvSpPr txBox="1"/>
          <p:nvPr/>
        </p:nvSpPr>
        <p:spPr>
          <a:xfrm>
            <a:off x="7956376" y="2574181"/>
            <a:ext cx="779381" cy="461665"/>
          </a:xfrm>
          <a:prstGeom prst="rect">
            <a:avLst/>
          </a:prstGeom>
          <a:noFill/>
        </p:spPr>
        <p:txBody>
          <a:bodyPr wrap="none" rtlCol="0">
            <a:spAutoFit/>
          </a:bodyPr>
          <a:lstStyle/>
          <a:p>
            <a:r>
              <a:rPr lang="en-US" altLang="zh-TW" dirty="0" err="1" smtClean="0"/>
              <a:t>k≠c</a:t>
            </a:r>
            <a:endParaRPr lang="zh-TW" altLang="en-US" dirty="0"/>
          </a:p>
        </p:txBody>
      </p:sp>
      <p:sp>
        <p:nvSpPr>
          <p:cNvPr id="2" name="日期版面配置區 1"/>
          <p:cNvSpPr>
            <a:spLocks noGrp="1"/>
          </p:cNvSpPr>
          <p:nvPr>
            <p:ph type="dt" sz="half" idx="10"/>
          </p:nvPr>
        </p:nvSpPr>
        <p:spPr/>
        <p:txBody>
          <a:bodyPr/>
          <a:lstStyle/>
          <a:p>
            <a:pPr>
              <a:defRPr/>
            </a:pPr>
            <a:fld id="{36DAAA51-4AD3-4A7D-85BB-C71DBEAFAA06}"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50</a:t>
            </a:fld>
            <a:endParaRPr lang="en-US" altLang="zh-TW"/>
          </a:p>
        </p:txBody>
      </p:sp>
    </p:spTree>
    <p:extLst>
      <p:ext uri="{BB962C8B-B14F-4D97-AF65-F5344CB8AC3E}">
        <p14:creationId xmlns:p14="http://schemas.microsoft.com/office/powerpoint/2010/main" val="578710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The above two cases can be combined</a:t>
            </a:r>
          </a:p>
          <a:p>
            <a:endParaRPr lang="en-US" altLang="zh-TW" dirty="0"/>
          </a:p>
          <a:p>
            <a:endParaRPr lang="en-US" altLang="zh-TW" dirty="0" smtClean="0"/>
          </a:p>
          <a:p>
            <a:endParaRPr lang="en-US" altLang="zh-TW" dirty="0"/>
          </a:p>
          <a:p>
            <a:r>
              <a:rPr lang="en-US" altLang="zh-TW" dirty="0" smtClean="0"/>
              <a:t>The above equation is not true for k=0</a:t>
            </a:r>
          </a:p>
          <a:p>
            <a:r>
              <a:rPr lang="en-US" altLang="zh-TW" dirty="0" smtClean="0"/>
              <a:t>If k=0, the term proportional to k-1 vanishes</a:t>
            </a:r>
          </a:p>
          <a:p>
            <a:r>
              <a:rPr lang="en-US" altLang="zh-TW" dirty="0" smtClean="0"/>
              <a:t>One can define p</a:t>
            </a:r>
            <a:r>
              <a:rPr lang="en-US" altLang="zh-TW" baseline="-25000" dirty="0" smtClean="0"/>
              <a:t>-1</a:t>
            </a:r>
            <a:r>
              <a:rPr lang="en-US" altLang="zh-TW" dirty="0" smtClean="0"/>
              <a:t>(n)=0 and the above equation becomes correct for all k≥0</a:t>
            </a:r>
          </a:p>
          <a:p>
            <a:r>
              <a:rPr lang="en-US" altLang="zh-TW" dirty="0" smtClean="0"/>
              <a:t>One can generalize the above model by allowing extra addition of edges.  Specifically, we can add w extra edges per vertex add.  Then,</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7500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7867722" y="908720"/>
            <a:ext cx="814647" cy="461665"/>
          </a:xfrm>
          <a:prstGeom prst="rect">
            <a:avLst/>
          </a:prstGeom>
          <a:noFill/>
        </p:spPr>
        <p:txBody>
          <a:bodyPr wrap="none" rtlCol="0">
            <a:spAutoFit/>
          </a:bodyPr>
          <a:lstStyle/>
          <a:p>
            <a:r>
              <a:rPr lang="en-US" altLang="zh-TW" dirty="0"/>
              <a:t>k</a:t>
            </a:r>
            <a:r>
              <a:rPr lang="en-US" altLang="zh-TW" dirty="0" smtClean="0"/>
              <a:t>&gt;0</a:t>
            </a:r>
            <a:endParaRPr lang="zh-TW"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013176"/>
            <a:ext cx="68008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062370E6-4816-4BEE-97B7-48FCCEE8102F}"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51</a:t>
            </a:fld>
            <a:endParaRPr lang="en-US" altLang="zh-TW"/>
          </a:p>
        </p:txBody>
      </p:sp>
    </p:spTree>
    <p:extLst>
      <p:ext uri="{BB962C8B-B14F-4D97-AF65-F5344CB8AC3E}">
        <p14:creationId xmlns:p14="http://schemas.microsoft.com/office/powerpoint/2010/main" val="3262400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Steady state solution</a:t>
            </a:r>
            <a:endParaRPr lang="zh-TW" altLang="en-US" dirty="0"/>
          </a:p>
        </p:txBody>
      </p:sp>
      <p:sp>
        <p:nvSpPr>
          <p:cNvPr id="3" name="內容版面配置區 2"/>
          <p:cNvSpPr>
            <a:spLocks noGrp="1"/>
          </p:cNvSpPr>
          <p:nvPr>
            <p:ph idx="1"/>
          </p:nvPr>
        </p:nvSpPr>
        <p:spPr>
          <a:xfrm>
            <a:off x="755577" y="3553990"/>
            <a:ext cx="8267774" cy="2755330"/>
          </a:xfrm>
        </p:spPr>
        <p:txBody>
          <a:bodyPr/>
          <a:lstStyle/>
          <a:p>
            <a:r>
              <a:rPr lang="en-US" altLang="zh-TW" dirty="0" smtClean="0"/>
              <a:t>This difference equation involves with degrees k-1, k, and k+1.  From this point, the equation resembles that of an M/M/1 queue</a:t>
            </a:r>
          </a:p>
          <a:p>
            <a:r>
              <a:rPr lang="en-US" altLang="zh-TW" dirty="0" smtClean="0"/>
              <a:t>Define</a:t>
            </a:r>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74009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93" y="5013176"/>
            <a:ext cx="2286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331A3B03-5C6C-4E9B-9289-E877FFBB3E42}"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52</a:t>
            </a:fld>
            <a:endParaRPr lang="en-US" altLang="zh-TW"/>
          </a:p>
        </p:txBody>
      </p:sp>
    </p:spTree>
    <p:extLst>
      <p:ext uri="{BB962C8B-B14F-4D97-AF65-F5344CB8AC3E}">
        <p14:creationId xmlns:p14="http://schemas.microsoft.com/office/powerpoint/2010/main" val="3295258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988840"/>
            <a:ext cx="8110537" cy="4248472"/>
          </a:xfrm>
        </p:spPr>
        <p:txBody>
          <a:bodyPr/>
          <a:lstStyle/>
          <a:p>
            <a:r>
              <a:rPr lang="en-US" altLang="zh-TW" dirty="0" smtClean="0"/>
              <a:t>One needs to express the three sums in the above equation in terms of g(z)</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747541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852936"/>
            <a:ext cx="71818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73560571-EA0A-47BE-9D5F-719C84BA8B44}"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53</a:t>
            </a:fld>
            <a:endParaRPr lang="en-US" altLang="zh-TW"/>
          </a:p>
        </p:txBody>
      </p:sp>
    </p:spTree>
    <p:extLst>
      <p:ext uri="{BB962C8B-B14F-4D97-AF65-F5344CB8AC3E}">
        <p14:creationId xmlns:p14="http://schemas.microsoft.com/office/powerpoint/2010/main" val="2076458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16" y="319716"/>
            <a:ext cx="72866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15" y="1555534"/>
            <a:ext cx="45434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21" y="2788995"/>
            <a:ext cx="5495925" cy="10001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872383"/>
            <a:ext cx="50863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084168" y="4072517"/>
            <a:ext cx="2949782" cy="461665"/>
          </a:xfrm>
          <a:prstGeom prst="rect">
            <a:avLst/>
          </a:prstGeom>
          <a:noFill/>
        </p:spPr>
        <p:txBody>
          <a:bodyPr wrap="none" rtlCol="0">
            <a:spAutoFit/>
          </a:bodyPr>
          <a:lstStyle/>
          <a:p>
            <a:r>
              <a:rPr lang="en-US" altLang="zh-TW" dirty="0"/>
              <a:t>p</a:t>
            </a:r>
            <a:r>
              <a:rPr lang="en-US" altLang="zh-TW" dirty="0" smtClean="0"/>
              <a:t>rovided v-w&lt;c/2</a:t>
            </a:r>
            <a:endParaRPr lang="zh-TW" altLang="en-US" dirty="0"/>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039803"/>
            <a:ext cx="31146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期版面配置區 4"/>
          <p:cNvSpPr>
            <a:spLocks noGrp="1"/>
          </p:cNvSpPr>
          <p:nvPr>
            <p:ph type="dt" sz="half" idx="10"/>
          </p:nvPr>
        </p:nvSpPr>
        <p:spPr/>
        <p:txBody>
          <a:bodyPr/>
          <a:lstStyle/>
          <a:p>
            <a:pPr>
              <a:defRPr/>
            </a:pPr>
            <a:fld id="{83239EAB-78C9-43E7-85C2-C74C0824EF61}"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54</a:t>
            </a:fld>
            <a:endParaRPr lang="en-US" altLang="zh-TW"/>
          </a:p>
        </p:txBody>
      </p:sp>
    </p:spTree>
    <p:extLst>
      <p:ext uri="{BB962C8B-B14F-4D97-AF65-F5344CB8AC3E}">
        <p14:creationId xmlns:p14="http://schemas.microsoft.com/office/powerpoint/2010/main" val="2086702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4197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56792"/>
            <a:ext cx="67437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54D0A8F8-D8E5-4810-A5A5-85F762C6DAC8}"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55</a:t>
            </a:fld>
            <a:endParaRPr lang="en-US" altLang="zh-TW"/>
          </a:p>
        </p:txBody>
      </p:sp>
    </p:spTree>
    <p:extLst>
      <p:ext uri="{BB962C8B-B14F-4D97-AF65-F5344CB8AC3E}">
        <p14:creationId xmlns:p14="http://schemas.microsoft.com/office/powerpoint/2010/main" val="1399389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14.4.3 Nonlinear preferential attachment</a:t>
            </a:r>
            <a:endParaRPr lang="zh-TW" altLang="en-US" dirty="0"/>
          </a:p>
        </p:txBody>
      </p:sp>
      <p:sp>
        <p:nvSpPr>
          <p:cNvPr id="3" name="內容版面配置區 2"/>
          <p:cNvSpPr>
            <a:spLocks noGrp="1"/>
          </p:cNvSpPr>
          <p:nvPr>
            <p:ph idx="1"/>
          </p:nvPr>
        </p:nvSpPr>
        <p:spPr>
          <a:xfrm>
            <a:off x="912813" y="1772816"/>
            <a:ext cx="8110537" cy="4323184"/>
          </a:xfrm>
        </p:spPr>
        <p:txBody>
          <a:bodyPr/>
          <a:lstStyle/>
          <a:p>
            <a:r>
              <a:rPr lang="en-US" altLang="zh-TW" dirty="0" smtClean="0"/>
              <a:t>So far, we have only considered models in which the probability of attaching to a vertex is linear</a:t>
            </a:r>
          </a:p>
          <a:p>
            <a:r>
              <a:rPr lang="en-US" altLang="zh-TW" dirty="0" smtClean="0"/>
              <a:t>Statistical studies have shown that for some networks there was a roughly nonlinear attachment probability</a:t>
            </a:r>
          </a:p>
          <a:p>
            <a:r>
              <a:rPr lang="en-US" altLang="zh-TW" dirty="0" smtClean="0"/>
              <a:t>We define an attachment kernel, denoted by </a:t>
            </a:r>
            <a:r>
              <a:rPr lang="en-US" altLang="zh-TW" dirty="0" err="1" smtClean="0"/>
              <a:t>a</a:t>
            </a:r>
            <a:r>
              <a:rPr lang="en-US" altLang="zh-TW" baseline="-25000" dirty="0" err="1" smtClean="0"/>
              <a:t>k</a:t>
            </a:r>
            <a:r>
              <a:rPr lang="en-US" altLang="zh-TW" dirty="0" smtClean="0"/>
              <a:t>, which specifies the functional form of the attachment probability</a:t>
            </a:r>
          </a:p>
          <a:p>
            <a:pPr lvl="1"/>
            <a:r>
              <a:rPr lang="en-US" altLang="zh-TW" dirty="0" smtClean="0"/>
              <a:t>In the BA model, </a:t>
            </a:r>
            <a:r>
              <a:rPr lang="en-US" altLang="zh-TW" dirty="0" err="1" smtClean="0"/>
              <a:t>a</a:t>
            </a:r>
            <a:r>
              <a:rPr lang="en-US" altLang="zh-TW" baseline="-25000" dirty="0" err="1" smtClean="0"/>
              <a:t>k</a:t>
            </a:r>
            <a:r>
              <a:rPr lang="en-US" altLang="zh-TW" dirty="0" smtClean="0"/>
              <a:t>=k</a:t>
            </a:r>
          </a:p>
          <a:p>
            <a:pPr lvl="1"/>
            <a:r>
              <a:rPr lang="en-US" altLang="zh-TW" dirty="0" smtClean="0"/>
              <a:t>For nonlinear model, </a:t>
            </a:r>
            <a:r>
              <a:rPr lang="en-US" altLang="zh-TW" dirty="0" err="1" smtClean="0"/>
              <a:t>a</a:t>
            </a:r>
            <a:r>
              <a:rPr lang="en-US" altLang="zh-TW" baseline="-25000" dirty="0" err="1" smtClean="0"/>
              <a:t>k</a:t>
            </a:r>
            <a:r>
              <a:rPr lang="en-US" altLang="zh-TW" dirty="0" smtClean="0"/>
              <a:t>=k</a:t>
            </a:r>
            <a:r>
              <a:rPr lang="en-US" altLang="zh-TW" baseline="30000" dirty="0" smtClean="0">
                <a:latin typeface="Symbol" pitchFamily="18" charset="2"/>
              </a:rPr>
              <a:t>g</a:t>
            </a:r>
            <a:r>
              <a:rPr lang="en-US" altLang="zh-TW" dirty="0" smtClean="0"/>
              <a:t> </a:t>
            </a:r>
          </a:p>
          <a:p>
            <a:pPr lvl="1"/>
            <a:r>
              <a:rPr lang="en-US" altLang="zh-TW" dirty="0" smtClean="0"/>
              <a:t>The attachment probability is </a:t>
            </a:r>
            <a:endParaRPr lang="zh-TW"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589240"/>
            <a:ext cx="13430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326345AA-2E09-4A45-A126-24589293071C}"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56</a:t>
            </a:fld>
            <a:endParaRPr lang="en-US" altLang="zh-TW"/>
          </a:p>
        </p:txBody>
      </p:sp>
    </p:spTree>
    <p:extLst>
      <p:ext uri="{BB962C8B-B14F-4D97-AF65-F5344CB8AC3E}">
        <p14:creationId xmlns:p14="http://schemas.microsoft.com/office/powerpoint/2010/main" val="990490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76672"/>
            <a:ext cx="8110537" cy="5619328"/>
          </a:xfrm>
        </p:spPr>
        <p:txBody>
          <a:bodyPr/>
          <a:lstStyle/>
          <a:p>
            <a:r>
              <a:rPr lang="en-US" altLang="zh-TW" dirty="0" smtClean="0"/>
              <a:t>The expected number of vertices of degree k receiving a new edge when a single new vertex is added into the network is</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The master equation</a:t>
            </a:r>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161" y="1772816"/>
            <a:ext cx="51244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97152"/>
            <a:ext cx="84201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649993"/>
            <a:ext cx="65722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DE7E94FC-BA86-4A8D-93A7-8E3AE4E9DF4F}"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57</a:t>
            </a:fld>
            <a:endParaRPr lang="en-US" altLang="zh-TW"/>
          </a:p>
        </p:txBody>
      </p:sp>
    </p:spTree>
    <p:extLst>
      <p:ext uri="{BB962C8B-B14F-4D97-AF65-F5344CB8AC3E}">
        <p14:creationId xmlns:p14="http://schemas.microsoft.com/office/powerpoint/2010/main" val="611312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Steady state</a:t>
            </a:r>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Solution</a:t>
            </a:r>
            <a:endParaRPr lang="zh-TW"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08720"/>
            <a:ext cx="37242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788" y="1988840"/>
            <a:ext cx="22669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922" y="3573016"/>
            <a:ext cx="226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32656"/>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429000"/>
            <a:ext cx="50958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9712AE4F-2F08-4408-9524-0FB1B37438B3}"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58</a:t>
            </a:fld>
            <a:endParaRPr lang="en-US" altLang="zh-TW"/>
          </a:p>
        </p:txBody>
      </p:sp>
    </p:spTree>
    <p:extLst>
      <p:ext uri="{BB962C8B-B14F-4D97-AF65-F5344CB8AC3E}">
        <p14:creationId xmlns:p14="http://schemas.microsoft.com/office/powerpoint/2010/main" val="40397547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912813" y="2900556"/>
            <a:ext cx="8110537" cy="3480772"/>
          </a:xfrm>
        </p:spPr>
        <p:txBody>
          <a:bodyPr/>
          <a:lstStyle/>
          <a:p>
            <a:r>
              <a:rPr lang="en-US" altLang="zh-TW" dirty="0" smtClean="0"/>
              <a:t>The above equation is unsolvable in closed form</a:t>
            </a:r>
          </a:p>
          <a:p>
            <a:r>
              <a:rPr lang="en-US" altLang="zh-TW" dirty="0" smtClean="0"/>
              <a:t>Even without knowing </a:t>
            </a:r>
            <a:r>
              <a:rPr lang="en-US" altLang="zh-TW" dirty="0" smtClean="0">
                <a:latin typeface="Symbol" pitchFamily="18" charset="2"/>
              </a:rPr>
              <a:t>m</a:t>
            </a:r>
            <a:r>
              <a:rPr lang="en-US" altLang="zh-TW" dirty="0" smtClean="0"/>
              <a:t>, we can still find the overall functional form of </a:t>
            </a:r>
            <a:r>
              <a:rPr lang="en-US" altLang="zh-TW" dirty="0" err="1" smtClean="0"/>
              <a:t>p</a:t>
            </a:r>
            <a:r>
              <a:rPr lang="en-US" altLang="zh-TW" baseline="-25000" dirty="0" err="1" smtClean="0"/>
              <a:t>k</a:t>
            </a:r>
            <a:r>
              <a:rPr lang="en-US" altLang="zh-TW" dirty="0" smtClean="0"/>
              <a:t>, which answers many interesting questions</a:t>
            </a:r>
          </a:p>
          <a:p>
            <a:r>
              <a:rPr lang="en-US" altLang="zh-TW" dirty="0" smtClean="0"/>
              <a:t>Putting </a:t>
            </a:r>
            <a:r>
              <a:rPr lang="en-US" altLang="zh-TW" dirty="0" err="1" smtClean="0"/>
              <a:t>a</a:t>
            </a:r>
            <a:r>
              <a:rPr lang="en-US" altLang="zh-TW" baseline="-25000" dirty="0" err="1" smtClean="0"/>
              <a:t>k</a:t>
            </a:r>
            <a:r>
              <a:rPr lang="en-US" altLang="zh-TW" dirty="0" smtClean="0"/>
              <a:t>=k</a:t>
            </a:r>
            <a:r>
              <a:rPr lang="en-US" altLang="zh-TW" baseline="30000" dirty="0" smtClean="0">
                <a:latin typeface="Symbol" pitchFamily="18" charset="2"/>
              </a:rPr>
              <a:t>g</a:t>
            </a:r>
            <a:r>
              <a:rPr lang="en-US" altLang="zh-TW" dirty="0" smtClean="0"/>
              <a:t> gives</a:t>
            </a:r>
            <a:endParaRPr lang="zh-TW"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48680"/>
            <a:ext cx="52292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247" y="1814707"/>
            <a:ext cx="34004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5043669"/>
            <a:ext cx="3638550" cy="10287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1517FD87-2D3B-4653-9B94-8F606C2AC97A}"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59</a:t>
            </a:fld>
            <a:endParaRPr lang="en-US" altLang="zh-TW"/>
          </a:p>
        </p:txBody>
      </p:sp>
    </p:spTree>
    <p:extLst>
      <p:ext uri="{BB962C8B-B14F-4D97-AF65-F5344CB8AC3E}">
        <p14:creationId xmlns:p14="http://schemas.microsoft.com/office/powerpoint/2010/main" val="3195556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916832"/>
            <a:ext cx="8110537" cy="4179168"/>
          </a:xfrm>
        </p:spPr>
        <p:txBody>
          <a:bodyPr/>
          <a:lstStyle/>
          <a:p>
            <a:r>
              <a:rPr lang="en-US" altLang="zh-TW" dirty="0" smtClean="0"/>
              <a:t>One can interpret that a certain fraction of citations go to papers chosen uniformly at random without regard for how many citations they currently have</a:t>
            </a:r>
          </a:p>
          <a:p>
            <a:r>
              <a:rPr lang="en-US" altLang="zh-TW" dirty="0" smtClean="0"/>
              <a:t>One also needs </a:t>
            </a:r>
            <a:r>
              <a:rPr lang="en-US" altLang="zh-TW" dirty="0"/>
              <a:t>to specify an initial condition for the </a:t>
            </a:r>
            <a:r>
              <a:rPr lang="en-US" altLang="zh-TW" dirty="0" smtClean="0"/>
              <a:t>model</a:t>
            </a:r>
          </a:p>
          <a:p>
            <a:r>
              <a:rPr lang="en-US" altLang="zh-TW" dirty="0" smtClean="0"/>
              <a:t>In the limit of large network size, the predictions of the model do not depend on the initial condition</a:t>
            </a:r>
          </a:p>
          <a:p>
            <a:pPr lvl="1"/>
            <a:endParaRPr lang="en-US" altLang="zh-TW" dirty="0" smtClean="0"/>
          </a:p>
          <a:p>
            <a:endParaRPr lang="zh-TW" altLang="en-US" dirty="0"/>
          </a:p>
        </p:txBody>
      </p:sp>
      <p:sp>
        <p:nvSpPr>
          <p:cNvPr id="2" name="日期版面配置區 1"/>
          <p:cNvSpPr>
            <a:spLocks noGrp="1"/>
          </p:cNvSpPr>
          <p:nvPr>
            <p:ph type="dt" sz="half" idx="10"/>
          </p:nvPr>
        </p:nvSpPr>
        <p:spPr/>
        <p:txBody>
          <a:bodyPr/>
          <a:lstStyle/>
          <a:p>
            <a:pPr>
              <a:defRPr/>
            </a:pPr>
            <a:fld id="{EEEECCF1-4A1D-41DA-982D-195A2E397E91}"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6</a:t>
            </a:fld>
            <a:endParaRPr lang="en-US" altLang="zh-TW"/>
          </a:p>
        </p:txBody>
      </p:sp>
    </p:spTree>
    <p:extLst>
      <p:ext uri="{BB962C8B-B14F-4D97-AF65-F5344CB8AC3E}">
        <p14:creationId xmlns:p14="http://schemas.microsoft.com/office/powerpoint/2010/main" val="2653099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The power-law form is sensitive to the precise shape of the attachment probability</a:t>
            </a:r>
          </a:p>
          <a:p>
            <a:r>
              <a:rPr lang="en-US" altLang="zh-TW" dirty="0" smtClean="0"/>
              <a:t>To see this, write</a:t>
            </a:r>
          </a:p>
          <a:p>
            <a:endParaRPr lang="en-US" altLang="zh-TW" dirty="0"/>
          </a:p>
          <a:p>
            <a:endParaRPr lang="en-US" altLang="zh-TW" dirty="0" smtClean="0"/>
          </a:p>
          <a:p>
            <a:endParaRPr lang="en-US" altLang="zh-TW" dirty="0"/>
          </a:p>
          <a:p>
            <a:r>
              <a:rPr lang="en-US" altLang="zh-TW" dirty="0" smtClean="0"/>
              <a:t>Expanding the logarithm as a Taylor series</a:t>
            </a:r>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Approximate the sum by an integral using the </a:t>
            </a:r>
            <a:r>
              <a:rPr lang="en-US" altLang="zh-TW" i="1" dirty="0" smtClean="0">
                <a:solidFill>
                  <a:srgbClr val="FF0000"/>
                </a:solidFill>
              </a:rPr>
              <a:t>trapezoidal rule</a:t>
            </a:r>
            <a:endParaRPr lang="zh-TW" altLang="en-US" i="1"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6210300" cy="113347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34" y="3429000"/>
            <a:ext cx="65055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E991614A-36D5-4D0B-AB92-007FBC65FD4C}"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60</a:t>
            </a:fld>
            <a:endParaRPr lang="en-US" altLang="zh-TW"/>
          </a:p>
        </p:txBody>
      </p:sp>
    </p:spTree>
    <p:extLst>
      <p:ext uri="{BB962C8B-B14F-4D97-AF65-F5344CB8AC3E}">
        <p14:creationId xmlns:p14="http://schemas.microsoft.com/office/powerpoint/2010/main" val="17054290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Trapezoidal </a:t>
            </a:r>
            <a:r>
              <a:rPr lang="en-US" altLang="zh-TW" dirty="0"/>
              <a:t>rule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1844824"/>
            <a:ext cx="5490724" cy="461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C7312247-411F-4D70-B16C-6A967465D22C}"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61</a:t>
            </a:fld>
            <a:endParaRPr lang="en-US" altLang="zh-TW"/>
          </a:p>
        </p:txBody>
      </p:sp>
    </p:spTree>
    <p:extLst>
      <p:ext uri="{BB962C8B-B14F-4D97-AF65-F5344CB8AC3E}">
        <p14:creationId xmlns:p14="http://schemas.microsoft.com/office/powerpoint/2010/main" val="30808937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912813" y="3284984"/>
            <a:ext cx="8110537" cy="2811016"/>
          </a:xfrm>
        </p:spPr>
        <p:txBody>
          <a:bodyPr/>
          <a:lstStyle/>
          <a:p>
            <a:r>
              <a:rPr lang="en-US" altLang="zh-TW" dirty="0" smtClean="0"/>
              <a:t>For large k, we have</a:t>
            </a:r>
          </a:p>
          <a:p>
            <a:endParaRPr lang="en-US" altLang="zh-TW" dirty="0"/>
          </a:p>
          <a:p>
            <a:endParaRPr lang="en-US" altLang="zh-TW" dirty="0" smtClean="0"/>
          </a:p>
          <a:p>
            <a:endParaRPr lang="en-US" altLang="zh-TW" dirty="0"/>
          </a:p>
          <a:p>
            <a:endParaRPr lang="en-US" altLang="zh-TW" dirty="0" smtClean="0"/>
          </a:p>
          <a:p>
            <a:r>
              <a:rPr lang="en-US" altLang="zh-TW" dirty="0" smtClean="0"/>
              <a:t>In the limit that k goes to infinity, all terms in k</a:t>
            </a:r>
            <a:r>
              <a:rPr lang="en-US" altLang="zh-TW" baseline="30000" dirty="0" smtClean="0"/>
              <a:t>1-s</a:t>
            </a:r>
            <a:r>
              <a:rPr lang="en-US" altLang="zh-TW" baseline="30000" dirty="0" smtClean="0">
                <a:latin typeface="Symbol" pitchFamily="18" charset="2"/>
              </a:rPr>
              <a:t>g</a:t>
            </a:r>
            <a:r>
              <a:rPr lang="en-US" altLang="zh-TW" dirty="0" smtClean="0"/>
              <a:t> where 1-s</a:t>
            </a:r>
            <a:r>
              <a:rPr lang="en-US" altLang="zh-TW" dirty="0" smtClean="0">
                <a:latin typeface="Symbol" pitchFamily="18" charset="2"/>
              </a:rPr>
              <a:t>g</a:t>
            </a:r>
            <a:r>
              <a:rPr lang="en-US" altLang="zh-TW" dirty="0" smtClean="0"/>
              <a:t> &lt; 0 also vanish</a:t>
            </a:r>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3629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65341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2722641"/>
            <a:ext cx="7877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789040"/>
            <a:ext cx="83343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410F3A1C-2757-4EBE-B9BE-23D17A6BB061}"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62</a:t>
            </a:fld>
            <a:endParaRPr lang="en-US" altLang="zh-TW"/>
          </a:p>
        </p:txBody>
      </p:sp>
    </p:spTree>
    <p:extLst>
      <p:ext uri="{BB962C8B-B14F-4D97-AF65-F5344CB8AC3E}">
        <p14:creationId xmlns:p14="http://schemas.microsoft.com/office/powerpoint/2010/main" val="3097568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For ½ &lt; </a:t>
            </a:r>
            <a:r>
              <a:rPr lang="en-US" altLang="zh-TW" dirty="0" smtClean="0">
                <a:latin typeface="Symbol" pitchFamily="18" charset="2"/>
              </a:rPr>
              <a:t>g </a:t>
            </a:r>
            <a:r>
              <a:rPr lang="en-US" altLang="zh-TW" dirty="0" smtClean="0"/>
              <a:t>&lt; 1, only the term for s=1 grows as k increases, all other vanishing, and</a:t>
            </a:r>
          </a:p>
          <a:p>
            <a:endParaRPr lang="en-US" altLang="zh-TW" dirty="0" smtClean="0"/>
          </a:p>
          <a:p>
            <a:endParaRPr lang="en-US" altLang="zh-TW" dirty="0" smtClean="0"/>
          </a:p>
          <a:p>
            <a:endParaRPr lang="en-US" altLang="zh-TW" dirty="0" smtClean="0"/>
          </a:p>
          <a:p>
            <a:r>
              <a:rPr lang="en-US" altLang="zh-TW" dirty="0" smtClean="0"/>
              <a:t>Now combining the equations in red, blue and green boxes, we have</a:t>
            </a:r>
          </a:p>
          <a:p>
            <a:endParaRPr lang="en-US" altLang="zh-TW" dirty="0"/>
          </a:p>
          <a:p>
            <a:endParaRPr lang="en-US" altLang="zh-TW" dirty="0" smtClean="0"/>
          </a:p>
          <a:p>
            <a:endParaRPr lang="en-US" altLang="zh-TW" dirty="0"/>
          </a:p>
          <a:p>
            <a:r>
              <a:rPr lang="en-US" altLang="zh-TW" dirty="0" smtClean="0"/>
              <a:t>This is called </a:t>
            </a:r>
            <a:r>
              <a:rPr lang="en-US" altLang="zh-TW" i="1" dirty="0" smtClean="0"/>
              <a:t>stretched exponentials</a:t>
            </a:r>
            <a:endParaRPr lang="zh-TW" altLang="en-US"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439" y="1124744"/>
            <a:ext cx="4772025" cy="1123950"/>
          </a:xfrm>
          <a:prstGeom prst="rect">
            <a:avLst/>
          </a:prstGeom>
          <a:noFill/>
          <a:ln w="1905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439" y="3284984"/>
            <a:ext cx="39147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11560" y="6021288"/>
            <a:ext cx="184731" cy="461665"/>
          </a:xfrm>
          <a:prstGeom prst="rect">
            <a:avLst/>
          </a:prstGeom>
          <a:noFill/>
        </p:spPr>
        <p:txBody>
          <a:bodyPr wrap="none" rtlCol="0">
            <a:spAutoFit/>
          </a:bodyPr>
          <a:lstStyle/>
          <a:p>
            <a:endParaRPr lang="zh-TW" altLang="en-US" dirty="0"/>
          </a:p>
        </p:txBody>
      </p:sp>
      <p:sp>
        <p:nvSpPr>
          <p:cNvPr id="6" name="文字方塊 5"/>
          <p:cNvSpPr txBox="1"/>
          <p:nvPr/>
        </p:nvSpPr>
        <p:spPr>
          <a:xfrm>
            <a:off x="6433285" y="3539926"/>
            <a:ext cx="1317990" cy="461665"/>
          </a:xfrm>
          <a:prstGeom prst="rect">
            <a:avLst/>
          </a:prstGeom>
          <a:noFill/>
        </p:spPr>
        <p:txBody>
          <a:bodyPr wrap="none" rtlCol="0">
            <a:spAutoFit/>
          </a:bodyPr>
          <a:lstStyle/>
          <a:p>
            <a:r>
              <a:rPr lang="en-US" altLang="zh-TW" dirty="0" smtClean="0"/>
              <a:t>½&lt;</a:t>
            </a:r>
            <a:r>
              <a:rPr lang="en-US" altLang="zh-TW" dirty="0" smtClean="0">
                <a:latin typeface="Symbol" pitchFamily="18" charset="2"/>
              </a:rPr>
              <a:t>g</a:t>
            </a:r>
            <a:r>
              <a:rPr lang="en-US" altLang="zh-TW" dirty="0" smtClean="0">
                <a:latin typeface="+mn-lt"/>
              </a:rPr>
              <a:t>&lt;1</a:t>
            </a:r>
            <a:endParaRPr lang="zh-TW" altLang="en-US" dirty="0"/>
          </a:p>
        </p:txBody>
      </p:sp>
      <p:sp>
        <p:nvSpPr>
          <p:cNvPr id="2" name="日期版面配置區 1"/>
          <p:cNvSpPr>
            <a:spLocks noGrp="1"/>
          </p:cNvSpPr>
          <p:nvPr>
            <p:ph type="dt" sz="half" idx="10"/>
          </p:nvPr>
        </p:nvSpPr>
        <p:spPr/>
        <p:txBody>
          <a:bodyPr/>
          <a:lstStyle/>
          <a:p>
            <a:pPr>
              <a:defRPr/>
            </a:pPr>
            <a:fld id="{BC6A2017-010A-4138-BC70-712779490D72}"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63</a:t>
            </a:fld>
            <a:endParaRPr lang="en-US" altLang="zh-TW"/>
          </a:p>
        </p:txBody>
      </p:sp>
    </p:spTree>
    <p:extLst>
      <p:ext uri="{BB962C8B-B14F-4D97-AF65-F5344CB8AC3E}">
        <p14:creationId xmlns:p14="http://schemas.microsoft.com/office/powerpoint/2010/main" val="2107988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For other values of </a:t>
            </a:r>
            <a:r>
              <a:rPr lang="en-US" altLang="zh-TW" dirty="0" smtClean="0">
                <a:latin typeface="Symbol" pitchFamily="18" charset="2"/>
              </a:rPr>
              <a:t>g</a:t>
            </a:r>
            <a:r>
              <a:rPr lang="en-US" altLang="zh-TW" dirty="0" smtClean="0"/>
              <a:t>, the calculation is similar but the following equation involves more terms</a:t>
            </a:r>
          </a:p>
          <a:p>
            <a:endParaRPr lang="en-US" altLang="zh-TW" dirty="0"/>
          </a:p>
          <a:p>
            <a:endParaRPr lang="en-US" altLang="zh-TW" dirty="0" smtClean="0"/>
          </a:p>
          <a:p>
            <a:endParaRPr lang="en-US" altLang="zh-TW" dirty="0"/>
          </a:p>
          <a:p>
            <a:r>
              <a:rPr lang="en-US" altLang="zh-TW" dirty="0" smtClean="0"/>
              <a:t>We omit the details</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2" y="1340768"/>
            <a:ext cx="55911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675048F2-F610-4E0D-BE59-0AF972BB5FE0}"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64</a:t>
            </a:fld>
            <a:endParaRPr lang="en-US" altLang="zh-TW"/>
          </a:p>
        </p:txBody>
      </p:sp>
    </p:spTree>
    <p:extLst>
      <p:ext uri="{BB962C8B-B14F-4D97-AF65-F5344CB8AC3E}">
        <p14:creationId xmlns:p14="http://schemas.microsoft.com/office/powerpoint/2010/main" val="26728974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14.4.4 Vertices of varying quality of attractiveness</a:t>
            </a:r>
            <a:endParaRPr lang="zh-TW" altLang="en-US" dirty="0"/>
          </a:p>
        </p:txBody>
      </p:sp>
      <p:sp>
        <p:nvSpPr>
          <p:cNvPr id="3" name="內容版面配置區 2"/>
          <p:cNvSpPr>
            <a:spLocks noGrp="1"/>
          </p:cNvSpPr>
          <p:nvPr>
            <p:ph idx="1"/>
          </p:nvPr>
        </p:nvSpPr>
        <p:spPr>
          <a:xfrm>
            <a:off x="827584" y="1772816"/>
            <a:ext cx="8110537" cy="4191000"/>
          </a:xfrm>
        </p:spPr>
        <p:txBody>
          <a:bodyPr/>
          <a:lstStyle/>
          <a:p>
            <a:r>
              <a:rPr lang="en-US" altLang="zh-TW" dirty="0" smtClean="0"/>
              <a:t>So far we have assumed that all vertices of a given degree are equally likely to gain a new edge</a:t>
            </a:r>
          </a:p>
          <a:p>
            <a:pPr lvl="1"/>
            <a:r>
              <a:rPr lang="en-US" altLang="zh-TW" dirty="0" smtClean="0"/>
              <a:t>For example, all papers that have never been cited before are equally likely to get new citations</a:t>
            </a:r>
          </a:p>
          <a:p>
            <a:pPr lvl="1"/>
            <a:r>
              <a:rPr lang="en-US" altLang="zh-TW" dirty="0" smtClean="0"/>
              <a:t>All websites that no one has linked to yet are equally likely to receive links</a:t>
            </a:r>
          </a:p>
          <a:p>
            <a:r>
              <a:rPr lang="en-US" altLang="zh-TW" dirty="0" smtClean="0"/>
              <a:t>In real world, there are huge differences in the perceived importance and quality of scientific papers or websites that mean some are far more likely to gain edges than others</a:t>
            </a:r>
          </a:p>
          <a:p>
            <a:pPr lvl="1"/>
            <a:r>
              <a:rPr lang="en-US" altLang="zh-TW" dirty="0" smtClean="0"/>
              <a:t>For example, a directory or an encyclopedia website is more likely to gain edges than personal home pages</a:t>
            </a:r>
          </a:p>
          <a:p>
            <a:pPr lvl="1"/>
            <a:endParaRPr lang="zh-TW" altLang="en-US" dirty="0"/>
          </a:p>
        </p:txBody>
      </p:sp>
      <p:sp>
        <p:nvSpPr>
          <p:cNvPr id="4" name="日期版面配置區 3"/>
          <p:cNvSpPr>
            <a:spLocks noGrp="1"/>
          </p:cNvSpPr>
          <p:nvPr>
            <p:ph type="dt" sz="half" idx="10"/>
          </p:nvPr>
        </p:nvSpPr>
        <p:spPr/>
        <p:txBody>
          <a:bodyPr/>
          <a:lstStyle/>
          <a:p>
            <a:pPr>
              <a:defRPr/>
            </a:pPr>
            <a:fld id="{342D116D-9C0D-420D-8DCB-7C4F824A6E4A}"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65</a:t>
            </a:fld>
            <a:endParaRPr lang="en-US" altLang="zh-TW"/>
          </a:p>
        </p:txBody>
      </p:sp>
    </p:spTree>
    <p:extLst>
      <p:ext uri="{BB962C8B-B14F-4D97-AF65-F5344CB8AC3E}">
        <p14:creationId xmlns:p14="http://schemas.microsoft.com/office/powerpoint/2010/main" val="1414783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err="1" smtClean="0"/>
              <a:t>Bianconi</a:t>
            </a:r>
            <a:r>
              <a:rPr lang="en-US" altLang="zh-TW" dirty="0" smtClean="0"/>
              <a:t> and </a:t>
            </a:r>
            <a:r>
              <a:rPr lang="en-US" altLang="zh-TW" dirty="0" err="1" smtClean="0"/>
              <a:t>Barabasi</a:t>
            </a:r>
            <a:r>
              <a:rPr lang="en-US" altLang="zh-TW" dirty="0" smtClean="0"/>
              <a:t> [42,43]  allow effects of varying node quality – or </a:t>
            </a:r>
            <a:r>
              <a:rPr lang="en-US" altLang="zh-TW" i="1" dirty="0" smtClean="0">
                <a:solidFill>
                  <a:srgbClr val="FF0000"/>
                </a:solidFill>
              </a:rPr>
              <a:t>fitness</a:t>
            </a:r>
            <a:r>
              <a:rPr lang="en-US" altLang="zh-TW" dirty="0" smtClean="0"/>
              <a:t> as they call it</a:t>
            </a:r>
          </a:p>
          <a:p>
            <a:r>
              <a:rPr lang="en-US" altLang="zh-TW" dirty="0" smtClean="0"/>
              <a:t>As we will see, the power-law behavior of traditional models disappears once vertex fitness enters the picture, although the distribution for vertices of a given fitness still follows a power law</a:t>
            </a:r>
          </a:p>
          <a:p>
            <a:r>
              <a:rPr lang="en-US" altLang="zh-TW" dirty="0" smtClean="0"/>
              <a:t>Each vertex i has a fitness </a:t>
            </a:r>
            <a:r>
              <a:rPr lang="en-US" altLang="zh-TW" dirty="0">
                <a:latin typeface="Symbol" pitchFamily="18" charset="2"/>
              </a:rPr>
              <a:t>h</a:t>
            </a:r>
            <a:r>
              <a:rPr lang="en-US" altLang="zh-TW" baseline="-25000" dirty="0" smtClean="0"/>
              <a:t>i</a:t>
            </a:r>
            <a:r>
              <a:rPr lang="en-US" altLang="zh-TW" dirty="0" smtClean="0"/>
              <a:t> that is assigned at the moment of the vertex’s creation and never changed thereafter</a:t>
            </a:r>
          </a:p>
          <a:p>
            <a:r>
              <a:rPr lang="en-US" altLang="zh-TW" dirty="0" smtClean="0"/>
              <a:t>The </a:t>
            </a:r>
            <a:r>
              <a:rPr lang="en-US" altLang="zh-TW" dirty="0" err="1" smtClean="0"/>
              <a:t>fitnesses</a:t>
            </a:r>
            <a:r>
              <a:rPr lang="en-US" altLang="zh-TW" dirty="0" smtClean="0"/>
              <a:t> are real numbers with values drawn from some distribution </a:t>
            </a:r>
            <a:r>
              <a:rPr lang="en-US" altLang="zh-TW" dirty="0" smtClean="0">
                <a:latin typeface="Symbol" pitchFamily="18" charset="2"/>
              </a:rPr>
              <a:t>r(</a:t>
            </a:r>
            <a:r>
              <a:rPr lang="en-US" altLang="zh-TW" dirty="0">
                <a:latin typeface="Symbol" pitchFamily="18" charset="2"/>
              </a:rPr>
              <a:t>h</a:t>
            </a:r>
            <a:r>
              <a:rPr lang="en-US" altLang="zh-TW" dirty="0" smtClean="0">
                <a:latin typeface="Symbol" pitchFamily="18" charset="2"/>
              </a:rPr>
              <a:t>),</a:t>
            </a:r>
            <a:r>
              <a:rPr lang="en-US" altLang="zh-TW" dirty="0" smtClean="0"/>
              <a:t> so that the probability of a value falling between </a:t>
            </a:r>
            <a:r>
              <a:rPr lang="el-GR" altLang="zh-TW" dirty="0" smtClean="0"/>
              <a:t>η</a:t>
            </a:r>
            <a:r>
              <a:rPr lang="en-US" altLang="zh-TW" dirty="0" smtClean="0"/>
              <a:t> and </a:t>
            </a:r>
            <a:r>
              <a:rPr lang="en-US" altLang="zh-TW" dirty="0" err="1" smtClean="0">
                <a:latin typeface="Symbol" pitchFamily="18" charset="2"/>
              </a:rPr>
              <a:t>h</a:t>
            </a:r>
            <a:r>
              <a:rPr lang="en-US" altLang="zh-TW" dirty="0" err="1" smtClean="0"/>
              <a:t>+d</a:t>
            </a:r>
            <a:r>
              <a:rPr lang="en-US" altLang="zh-TW" dirty="0" err="1" smtClean="0">
                <a:latin typeface="Symbol" pitchFamily="18" charset="2"/>
              </a:rPr>
              <a:t>h</a:t>
            </a:r>
            <a:r>
              <a:rPr lang="en-US" altLang="zh-TW" dirty="0" smtClean="0"/>
              <a:t> is </a:t>
            </a:r>
            <a:r>
              <a:rPr lang="en-US" altLang="zh-TW" dirty="0" smtClean="0">
                <a:latin typeface="Symbol" pitchFamily="18" charset="2"/>
              </a:rPr>
              <a:t>r(h)</a:t>
            </a:r>
            <a:r>
              <a:rPr lang="en-US" altLang="zh-TW" dirty="0" smtClean="0"/>
              <a:t>d</a:t>
            </a:r>
            <a:r>
              <a:rPr lang="en-US" altLang="zh-TW" dirty="0" smtClean="0">
                <a:latin typeface="Symbol" pitchFamily="18" charset="2"/>
              </a:rPr>
              <a:t>h</a:t>
            </a:r>
            <a:endParaRPr lang="zh-TW" altLang="en-US" dirty="0"/>
          </a:p>
        </p:txBody>
      </p:sp>
      <p:sp>
        <p:nvSpPr>
          <p:cNvPr id="2" name="日期版面配置區 1"/>
          <p:cNvSpPr>
            <a:spLocks noGrp="1"/>
          </p:cNvSpPr>
          <p:nvPr>
            <p:ph type="dt" sz="half" idx="10"/>
          </p:nvPr>
        </p:nvSpPr>
        <p:spPr/>
        <p:txBody>
          <a:bodyPr/>
          <a:lstStyle/>
          <a:p>
            <a:pPr>
              <a:defRPr/>
            </a:pPr>
            <a:fld id="{2622335C-0D27-49E5-9C65-CD5C0A6CE28B}"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66</a:t>
            </a:fld>
            <a:endParaRPr lang="en-US" altLang="zh-TW"/>
          </a:p>
        </p:txBody>
      </p:sp>
    </p:spTree>
    <p:extLst>
      <p:ext uri="{BB962C8B-B14F-4D97-AF65-F5344CB8AC3E}">
        <p14:creationId xmlns:p14="http://schemas.microsoft.com/office/powerpoint/2010/main" val="15536361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Each of the c new edges added with each new vertex attaches to an existing vertex with probability proportional to an attachment kernel </a:t>
            </a:r>
            <a:r>
              <a:rPr lang="en-US" altLang="zh-TW" dirty="0" err="1" smtClean="0"/>
              <a:t>a</a:t>
            </a:r>
            <a:r>
              <a:rPr lang="en-US" altLang="zh-TW" baseline="-25000" dirty="0" err="1" smtClean="0"/>
              <a:t>k</a:t>
            </a:r>
            <a:r>
              <a:rPr lang="en-US" altLang="zh-TW" dirty="0" smtClean="0">
                <a:latin typeface="Symbol" pitchFamily="18" charset="2"/>
              </a:rPr>
              <a:t>(</a:t>
            </a:r>
            <a:r>
              <a:rPr lang="en-US" altLang="zh-TW" dirty="0">
                <a:latin typeface="Symbol" pitchFamily="18" charset="2"/>
              </a:rPr>
              <a:t>h</a:t>
            </a:r>
            <a:r>
              <a:rPr lang="en-US" altLang="zh-TW" dirty="0" smtClean="0">
                <a:latin typeface="Symbol" pitchFamily="18" charset="2"/>
              </a:rPr>
              <a:t>)</a:t>
            </a:r>
          </a:p>
          <a:p>
            <a:pPr lvl="1"/>
            <a:r>
              <a:rPr lang="en-US" altLang="zh-TW" dirty="0" err="1" smtClean="0"/>
              <a:t>Bianconi</a:t>
            </a:r>
            <a:r>
              <a:rPr lang="en-US" altLang="zh-TW" dirty="0" smtClean="0"/>
              <a:t> and </a:t>
            </a:r>
            <a:r>
              <a:rPr lang="en-US" altLang="zh-TW" dirty="0" err="1" smtClean="0"/>
              <a:t>Barabasi</a:t>
            </a:r>
            <a:r>
              <a:rPr lang="en-US" altLang="zh-TW" dirty="0" smtClean="0"/>
              <a:t> examined the special case where </a:t>
            </a:r>
            <a:r>
              <a:rPr lang="en-US" altLang="zh-TW" dirty="0" err="1"/>
              <a:t>a</a:t>
            </a:r>
            <a:r>
              <a:rPr lang="en-US" altLang="zh-TW" baseline="-25000" dirty="0" err="1"/>
              <a:t>k</a:t>
            </a:r>
            <a:r>
              <a:rPr lang="en-US" altLang="zh-TW" dirty="0"/>
              <a:t>(</a:t>
            </a:r>
            <a:r>
              <a:rPr lang="el-GR" altLang="zh-TW" dirty="0"/>
              <a:t>η</a:t>
            </a:r>
            <a:r>
              <a:rPr lang="en-US" altLang="zh-TW" dirty="0" smtClean="0"/>
              <a:t>)=</a:t>
            </a:r>
            <a:r>
              <a:rPr lang="el-GR" altLang="zh-TW" dirty="0" smtClean="0"/>
              <a:t>η</a:t>
            </a:r>
            <a:r>
              <a:rPr lang="en-US" altLang="zh-TW" dirty="0" smtClean="0"/>
              <a:t>k</a:t>
            </a:r>
          </a:p>
          <a:p>
            <a:pPr lvl="1"/>
            <a:r>
              <a:rPr lang="en-US" altLang="zh-TW" dirty="0" err="1" smtClean="0"/>
              <a:t>Krapivsky</a:t>
            </a:r>
            <a:r>
              <a:rPr lang="en-US" altLang="zh-TW" dirty="0" smtClean="0"/>
              <a:t> and </a:t>
            </a:r>
            <a:r>
              <a:rPr lang="en-US" altLang="zh-TW" dirty="0" err="1" smtClean="0"/>
              <a:t>Redner</a:t>
            </a:r>
            <a:r>
              <a:rPr lang="en-US" altLang="zh-TW" dirty="0" smtClean="0"/>
              <a:t> [188] studied a general model</a:t>
            </a:r>
          </a:p>
          <a:p>
            <a:r>
              <a:rPr lang="en-US" altLang="zh-TW" dirty="0" smtClean="0"/>
              <a:t>The master equation in steady state  </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29000"/>
            <a:ext cx="50006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925898" y="3617267"/>
            <a:ext cx="779381" cy="461665"/>
          </a:xfrm>
          <a:prstGeom prst="rect">
            <a:avLst/>
          </a:prstGeom>
          <a:noFill/>
        </p:spPr>
        <p:txBody>
          <a:bodyPr wrap="none" rtlCol="0">
            <a:spAutoFit/>
          </a:bodyPr>
          <a:lstStyle/>
          <a:p>
            <a:r>
              <a:rPr lang="en-US" altLang="zh-TW" dirty="0" smtClean="0"/>
              <a:t>k&gt;c</a:t>
            </a:r>
            <a:endParaRPr lang="zh-TW"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37112"/>
            <a:ext cx="3438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5445224"/>
            <a:ext cx="2066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5436543"/>
            <a:ext cx="48768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6242871F-7421-4368-A694-21FDB0F3C8E0}"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67</a:t>
            </a:fld>
            <a:endParaRPr lang="en-US" altLang="zh-TW"/>
          </a:p>
        </p:txBody>
      </p:sp>
    </p:spTree>
    <p:extLst>
      <p:ext uri="{BB962C8B-B14F-4D97-AF65-F5344CB8AC3E}">
        <p14:creationId xmlns:p14="http://schemas.microsoft.com/office/powerpoint/2010/main" val="2855005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Solution of the master equation</a:t>
            </a:r>
            <a:endParaRPr lang="zh-TW" altLang="en-US" dirty="0"/>
          </a:p>
        </p:txBody>
      </p:sp>
      <p:sp>
        <p:nvSpPr>
          <p:cNvPr id="3" name="內容版面配置區 2"/>
          <p:cNvSpPr>
            <a:spLocks noGrp="1"/>
          </p:cNvSpPr>
          <p:nvPr>
            <p:ph idx="1"/>
          </p:nvPr>
        </p:nvSpPr>
        <p:spPr>
          <a:xfrm>
            <a:off x="900693" y="2564904"/>
            <a:ext cx="8110537" cy="3387080"/>
          </a:xfrm>
        </p:spPr>
        <p:txBody>
          <a:bodyPr/>
          <a:lstStyle/>
          <a:p>
            <a:pPr marL="0" indent="-400050"/>
            <a:r>
              <a:rPr lang="en-US" altLang="zh-TW" dirty="0" smtClean="0"/>
              <a:t>Consider a special case where </a:t>
            </a:r>
            <a:r>
              <a:rPr lang="en-US" altLang="zh-TW" dirty="0" err="1"/>
              <a:t>a</a:t>
            </a:r>
            <a:r>
              <a:rPr lang="en-US" altLang="zh-TW" baseline="-25000" dirty="0" err="1"/>
              <a:t>k</a:t>
            </a:r>
            <a:r>
              <a:rPr lang="en-US" altLang="zh-TW" dirty="0"/>
              <a:t>(</a:t>
            </a:r>
            <a:r>
              <a:rPr lang="el-GR" altLang="zh-TW" dirty="0"/>
              <a:t>η</a:t>
            </a:r>
            <a:r>
              <a:rPr lang="en-US" altLang="zh-TW" dirty="0"/>
              <a:t>)=</a:t>
            </a:r>
            <a:r>
              <a:rPr lang="el-GR" altLang="zh-TW" dirty="0"/>
              <a:t>η</a:t>
            </a:r>
            <a:r>
              <a:rPr lang="en-US" altLang="zh-TW" dirty="0"/>
              <a:t>k</a:t>
            </a:r>
          </a:p>
          <a:p>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493" y="1700808"/>
            <a:ext cx="47434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189940"/>
            <a:ext cx="48291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975" y="5679951"/>
            <a:ext cx="34385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73697B27-ABD3-4744-AC39-41152BD8A864}"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68</a:t>
            </a:fld>
            <a:endParaRPr lang="en-US" altLang="zh-TW"/>
          </a:p>
        </p:txBody>
      </p:sp>
      <p:sp>
        <p:nvSpPr>
          <p:cNvPr id="10" name="文字方塊 9"/>
          <p:cNvSpPr txBox="1"/>
          <p:nvPr/>
        </p:nvSpPr>
        <p:spPr>
          <a:xfrm>
            <a:off x="2786050" y="3610277"/>
            <a:ext cx="357190" cy="461665"/>
          </a:xfrm>
          <a:prstGeom prst="rect">
            <a:avLst/>
          </a:prstGeom>
          <a:noFill/>
        </p:spPr>
        <p:txBody>
          <a:bodyPr wrap="square" rtlCol="0">
            <a:spAutoFit/>
          </a:bodyPr>
          <a:lstStyle/>
          <a:p>
            <a:r>
              <a:rPr lang="en-US" altLang="zh-TW" dirty="0" smtClean="0">
                <a:solidFill>
                  <a:srgbClr val="FF0000"/>
                </a:solidFill>
              </a:rPr>
              <a:t>r</a:t>
            </a:r>
            <a:endParaRPr lang="zh-TW" altLang="en-US" dirty="0">
              <a:solidFill>
                <a:srgbClr val="FF0000"/>
              </a:solidFill>
            </a:endParaRPr>
          </a:p>
        </p:txBody>
      </p:sp>
      <p:sp>
        <p:nvSpPr>
          <p:cNvPr id="11" name="文字方塊 10"/>
          <p:cNvSpPr txBox="1"/>
          <p:nvPr/>
        </p:nvSpPr>
        <p:spPr>
          <a:xfrm>
            <a:off x="4643438" y="3253087"/>
            <a:ext cx="357190" cy="461665"/>
          </a:xfrm>
          <a:prstGeom prst="rect">
            <a:avLst/>
          </a:prstGeom>
          <a:noFill/>
        </p:spPr>
        <p:txBody>
          <a:bodyPr wrap="square" rtlCol="0">
            <a:spAutoFit/>
          </a:bodyPr>
          <a:lstStyle/>
          <a:p>
            <a:r>
              <a:rPr lang="en-US" altLang="zh-TW" dirty="0" smtClean="0">
                <a:solidFill>
                  <a:srgbClr val="FF0000"/>
                </a:solidFill>
              </a:rPr>
              <a:t>r</a:t>
            </a:r>
            <a:endParaRPr lang="zh-TW" altLang="en-US" dirty="0">
              <a:solidFill>
                <a:srgbClr val="FF0000"/>
              </a:solidFill>
            </a:endParaRPr>
          </a:p>
        </p:txBody>
      </p:sp>
      <p:sp>
        <p:nvSpPr>
          <p:cNvPr id="12" name="文字方塊 11"/>
          <p:cNvSpPr txBox="1"/>
          <p:nvPr/>
        </p:nvSpPr>
        <p:spPr>
          <a:xfrm>
            <a:off x="4214810" y="3610277"/>
            <a:ext cx="357190" cy="461665"/>
          </a:xfrm>
          <a:prstGeom prst="rect">
            <a:avLst/>
          </a:prstGeom>
          <a:noFill/>
        </p:spPr>
        <p:txBody>
          <a:bodyPr wrap="square" rtlCol="0">
            <a:spAutoFit/>
          </a:bodyPr>
          <a:lstStyle/>
          <a:p>
            <a:r>
              <a:rPr lang="en-US" altLang="zh-TW" dirty="0" smtClean="0">
                <a:solidFill>
                  <a:srgbClr val="FF0000"/>
                </a:solidFill>
              </a:rPr>
              <a:t>r</a:t>
            </a:r>
            <a:endParaRPr lang="zh-TW" altLang="en-US" dirty="0">
              <a:solidFill>
                <a:srgbClr val="FF0000"/>
              </a:solidFill>
            </a:endParaRPr>
          </a:p>
        </p:txBody>
      </p:sp>
    </p:spTree>
    <p:extLst>
      <p:ext uri="{BB962C8B-B14F-4D97-AF65-F5344CB8AC3E}">
        <p14:creationId xmlns:p14="http://schemas.microsoft.com/office/powerpoint/2010/main" val="1003262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147614"/>
            <a:ext cx="8110537" cy="4948386"/>
          </a:xfrm>
        </p:spPr>
        <p:txBody>
          <a:bodyPr/>
          <a:lstStyle/>
          <a:p>
            <a:r>
              <a:rPr lang="en-US" altLang="zh-TW" dirty="0" smtClean="0"/>
              <a:t>This implies that the distribution of the degrees of vertices with a particular fitness has a power law tail</a:t>
            </a:r>
          </a:p>
          <a:p>
            <a:r>
              <a:rPr lang="en-US" altLang="zh-TW" dirty="0" smtClean="0"/>
              <a:t>However, the overall degree distribution for the entire network may or may not have a power law tail, depending on </a:t>
            </a:r>
            <a:r>
              <a:rPr lang="en-US" altLang="zh-TW" dirty="0" smtClean="0">
                <a:latin typeface="Symbol" pitchFamily="18" charset="2"/>
              </a:rPr>
              <a:t>r(</a:t>
            </a:r>
            <a:r>
              <a:rPr lang="en-US" altLang="zh-TW" dirty="0">
                <a:latin typeface="Symbol" pitchFamily="18" charset="2"/>
              </a:rPr>
              <a:t>h</a:t>
            </a:r>
            <a:r>
              <a:rPr lang="en-US" altLang="zh-TW" dirty="0" smtClean="0">
                <a:latin typeface="Symbol" pitchFamily="18" charset="2"/>
              </a:rPr>
              <a:t>)</a:t>
            </a:r>
          </a:p>
          <a:p>
            <a:pPr lvl="1"/>
            <a:r>
              <a:rPr lang="en-US" altLang="zh-TW" dirty="0" smtClean="0"/>
              <a:t>If </a:t>
            </a:r>
            <a:r>
              <a:rPr lang="en-US" altLang="zh-TW" dirty="0" smtClean="0">
                <a:latin typeface="Symbol" pitchFamily="18" charset="2"/>
              </a:rPr>
              <a:t>r(</a:t>
            </a:r>
            <a:r>
              <a:rPr lang="en-US" altLang="zh-TW" dirty="0">
                <a:latin typeface="Symbol" pitchFamily="18" charset="2"/>
              </a:rPr>
              <a:t>h</a:t>
            </a:r>
            <a:r>
              <a:rPr lang="en-US" altLang="zh-TW" dirty="0" smtClean="0">
                <a:latin typeface="Symbol" pitchFamily="18" charset="2"/>
              </a:rPr>
              <a:t>)</a:t>
            </a:r>
            <a:r>
              <a:rPr lang="en-US" altLang="zh-TW" dirty="0" smtClean="0"/>
              <a:t> is very sharp and peaked at a certain value, the model reduces to the original BA model.  In this case, the degree distribution has a power law tail</a:t>
            </a:r>
          </a:p>
          <a:p>
            <a:pPr lvl="1"/>
            <a:r>
              <a:rPr lang="en-US" altLang="zh-TW" dirty="0" smtClean="0"/>
              <a:t>If </a:t>
            </a:r>
            <a:r>
              <a:rPr lang="en-US" altLang="zh-TW" dirty="0" smtClean="0">
                <a:latin typeface="Symbol" pitchFamily="18" charset="2"/>
              </a:rPr>
              <a:t>r(h)</a:t>
            </a:r>
            <a:r>
              <a:rPr lang="en-US" altLang="zh-TW" dirty="0" smtClean="0"/>
              <a:t> </a:t>
            </a:r>
            <a:r>
              <a:rPr lang="en-US" altLang="zh-TW" dirty="0"/>
              <a:t>is very </a:t>
            </a:r>
            <a:r>
              <a:rPr lang="en-US" altLang="zh-TW" dirty="0" smtClean="0"/>
              <a:t>broadly distributed, the degree distribution will be a sum over power laws with a wide range of different exponents.  In this case, the degree distribution does </a:t>
            </a:r>
            <a:r>
              <a:rPr lang="en-US" altLang="zh-TW" i="1" dirty="0" smtClean="0">
                <a:solidFill>
                  <a:srgbClr val="FF0000"/>
                </a:solidFill>
              </a:rPr>
              <a:t>not</a:t>
            </a:r>
            <a:r>
              <a:rPr lang="en-US" altLang="zh-TW" dirty="0" smtClean="0"/>
              <a:t> follow a power law</a:t>
            </a:r>
            <a:endParaRPr lang="zh-TW"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17811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08016571-46F2-43B4-860D-628826E482E5}"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69</a:t>
            </a:fld>
            <a:endParaRPr lang="en-US" altLang="zh-TW"/>
          </a:p>
        </p:txBody>
      </p:sp>
    </p:spTree>
    <p:extLst>
      <p:ext uri="{BB962C8B-B14F-4D97-AF65-F5344CB8AC3E}">
        <p14:creationId xmlns:p14="http://schemas.microsoft.com/office/powerpoint/2010/main" val="376384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Limitation of Price’s model</a:t>
            </a:r>
            <a:endParaRPr lang="zh-TW" altLang="en-US" dirty="0"/>
          </a:p>
        </p:txBody>
      </p:sp>
      <p:sp>
        <p:nvSpPr>
          <p:cNvPr id="3" name="內容版面配置區 2"/>
          <p:cNvSpPr>
            <a:spLocks noGrp="1"/>
          </p:cNvSpPr>
          <p:nvPr>
            <p:ph idx="1"/>
          </p:nvPr>
        </p:nvSpPr>
        <p:spPr/>
        <p:txBody>
          <a:bodyPr/>
          <a:lstStyle/>
          <a:p>
            <a:r>
              <a:rPr lang="en-US" altLang="zh-TW" dirty="0"/>
              <a:t>Obviously, Price’s model is only an approximation of real world citation networks</a:t>
            </a:r>
          </a:p>
          <a:p>
            <a:r>
              <a:rPr lang="en-US" altLang="zh-TW" dirty="0"/>
              <a:t>For example, the sizes of bibliographies vary from one field to another</a:t>
            </a:r>
          </a:p>
          <a:p>
            <a:pPr lvl="1"/>
            <a:r>
              <a:rPr lang="en-US" altLang="zh-TW" dirty="0" smtClean="0"/>
              <a:t>Paper quality</a:t>
            </a:r>
          </a:p>
          <a:p>
            <a:pPr lvl="2"/>
            <a:r>
              <a:rPr lang="en-US" altLang="zh-TW" dirty="0"/>
              <a:t>P</a:t>
            </a:r>
            <a:r>
              <a:rPr lang="en-US" altLang="zh-TW" dirty="0" smtClean="0"/>
              <a:t>apers with large degrees likely to have good quality and they are cited more frequently</a:t>
            </a:r>
          </a:p>
          <a:p>
            <a:pPr lvl="1"/>
            <a:r>
              <a:rPr lang="en-US" altLang="zh-TW" dirty="0"/>
              <a:t>R</a:t>
            </a:r>
            <a:r>
              <a:rPr lang="en-US" altLang="zh-TW" dirty="0" smtClean="0"/>
              <a:t>elevance </a:t>
            </a:r>
            <a:r>
              <a:rPr lang="en-US" altLang="zh-TW" dirty="0"/>
              <a:t>of cited </a:t>
            </a:r>
            <a:r>
              <a:rPr lang="en-US" altLang="zh-TW" dirty="0" smtClean="0"/>
              <a:t>papers</a:t>
            </a:r>
          </a:p>
          <a:p>
            <a:pPr lvl="2"/>
            <a:r>
              <a:rPr lang="en-US" altLang="zh-TW" dirty="0" smtClean="0"/>
              <a:t>Old papers tend to have large degrees, but their topics may be out-dated and less likely be cited</a:t>
            </a:r>
            <a:endParaRPr lang="en-US" altLang="zh-TW" dirty="0"/>
          </a:p>
          <a:p>
            <a:endParaRPr lang="zh-TW" altLang="en-US" dirty="0"/>
          </a:p>
        </p:txBody>
      </p:sp>
      <p:sp>
        <p:nvSpPr>
          <p:cNvPr id="4" name="日期版面配置區 3"/>
          <p:cNvSpPr>
            <a:spLocks noGrp="1"/>
          </p:cNvSpPr>
          <p:nvPr>
            <p:ph type="dt" sz="half" idx="10"/>
          </p:nvPr>
        </p:nvSpPr>
        <p:spPr/>
        <p:txBody>
          <a:bodyPr/>
          <a:lstStyle/>
          <a:p>
            <a:pPr>
              <a:defRPr/>
            </a:pPr>
            <a:fld id="{2C734A4A-4534-484F-897A-CBFC958D4F5C}"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7</a:t>
            </a:fld>
            <a:endParaRPr lang="en-US" altLang="zh-TW"/>
          </a:p>
        </p:txBody>
      </p:sp>
    </p:spTree>
    <p:extLst>
      <p:ext uri="{BB962C8B-B14F-4D97-AF65-F5344CB8AC3E}">
        <p14:creationId xmlns:p14="http://schemas.microsoft.com/office/powerpoint/2010/main" val="1911050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More analysis</a:t>
            </a:r>
            <a:endParaRPr lang="zh-TW" altLang="en-US" dirty="0"/>
          </a:p>
        </p:txBody>
      </p:sp>
      <p:sp>
        <p:nvSpPr>
          <p:cNvPr id="3" name="內容版面配置區 2"/>
          <p:cNvSpPr>
            <a:spLocks noGrp="1"/>
          </p:cNvSpPr>
          <p:nvPr>
            <p:ph idx="1"/>
          </p:nvPr>
        </p:nvSpPr>
        <p:spPr>
          <a:xfrm>
            <a:off x="899592" y="1916832"/>
            <a:ext cx="8110537" cy="4191000"/>
          </a:xfrm>
        </p:spPr>
        <p:txBody>
          <a:bodyPr/>
          <a:lstStyle/>
          <a:p>
            <a:r>
              <a:rPr lang="en-US" altLang="zh-TW" dirty="0" smtClean="0"/>
              <a:t>Let us calculate the mean degree of a vertex</a:t>
            </a:r>
          </a:p>
          <a:p>
            <a:pPr lvl="1"/>
            <a:r>
              <a:rPr lang="en-US" altLang="zh-TW" dirty="0" smtClean="0"/>
              <a:t>This may seem a pointless exercise, since the mean degree must be 2c (since exactly c edges are added for every new vertex)</a:t>
            </a:r>
          </a:p>
          <a:p>
            <a:r>
              <a:rPr lang="en-US" altLang="zh-TW" dirty="0" smtClean="0"/>
              <a:t>The average degree is</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071" y="3861048"/>
            <a:ext cx="6905625" cy="16954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EB3B3FD5-59FE-43B2-B96A-C1618231C107}"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70</a:t>
            </a:fld>
            <a:endParaRPr lang="en-US" altLang="zh-TW"/>
          </a:p>
        </p:txBody>
      </p:sp>
    </p:spTree>
    <p:extLst>
      <p:ext uri="{BB962C8B-B14F-4D97-AF65-F5344CB8AC3E}">
        <p14:creationId xmlns:p14="http://schemas.microsoft.com/office/powerpoint/2010/main" val="125117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The sum can be simplified by making use of the integral form of the Euler’s beta functions</a:t>
            </a:r>
          </a:p>
          <a:p>
            <a:endParaRPr lang="en-US" altLang="zh-TW" dirty="0"/>
          </a:p>
          <a:p>
            <a:endParaRPr lang="en-US" altLang="zh-TW" dirty="0" smtClean="0"/>
          </a:p>
          <a:p>
            <a:endParaRPr lang="en-US" altLang="zh-TW" dirty="0"/>
          </a:p>
          <a:p>
            <a:endParaRPr lang="en-US" altLang="zh-TW" dirty="0" smtClean="0"/>
          </a:p>
          <a:p>
            <a:r>
              <a:rPr lang="en-US" altLang="zh-TW" dirty="0" smtClean="0"/>
              <a:t>This result only works if </a:t>
            </a:r>
            <a:r>
              <a:rPr lang="en-US" altLang="zh-TW" dirty="0">
                <a:latin typeface="Symbol" pitchFamily="18" charset="2"/>
              </a:rPr>
              <a:t>h</a:t>
            </a:r>
            <a:r>
              <a:rPr lang="en-US" altLang="zh-TW" dirty="0" smtClean="0"/>
              <a:t> &lt; </a:t>
            </a:r>
            <a:r>
              <a:rPr lang="en-US" altLang="zh-TW" dirty="0" smtClean="0">
                <a:latin typeface="Symbol" pitchFamily="18" charset="2"/>
              </a:rPr>
              <a:t>m</a:t>
            </a:r>
            <a:r>
              <a:rPr lang="en-US" altLang="zh-TW" dirty="0" smtClean="0"/>
              <a:t>/c</a:t>
            </a:r>
          </a:p>
          <a:p>
            <a:r>
              <a:rPr lang="en-US" altLang="zh-TW" dirty="0" smtClean="0"/>
              <a:t>If </a:t>
            </a:r>
            <a:r>
              <a:rPr lang="en-US" altLang="zh-TW" dirty="0" smtClean="0">
                <a:latin typeface="Symbol" pitchFamily="18" charset="2"/>
              </a:rPr>
              <a:t>h</a:t>
            </a:r>
            <a:r>
              <a:rPr lang="en-US" altLang="zh-TW" dirty="0" smtClean="0"/>
              <a:t> ≥ </a:t>
            </a:r>
            <a:r>
              <a:rPr lang="en-US" altLang="zh-TW" dirty="0" smtClean="0">
                <a:latin typeface="Symbol" pitchFamily="18" charset="2"/>
              </a:rPr>
              <a:t>m</a:t>
            </a:r>
            <a:r>
              <a:rPr lang="en-US" altLang="zh-TW" dirty="0" smtClean="0"/>
              <a:t>/c, the sum diverges and the average degree is infinite</a:t>
            </a:r>
          </a:p>
          <a:p>
            <a:pPr lvl="1"/>
            <a:r>
              <a:rPr lang="en-US" altLang="zh-TW" dirty="0" smtClean="0"/>
              <a:t>But this is impossible, because the mean degree is always 2c</a:t>
            </a:r>
          </a:p>
          <a:p>
            <a:r>
              <a:rPr lang="en-US" altLang="zh-TW" dirty="0" smtClean="0"/>
              <a:t>To avoid the divergence we impose the restriction that </a:t>
            </a:r>
            <a:r>
              <a:rPr lang="en-US" altLang="zh-TW" dirty="0" smtClean="0">
                <a:latin typeface="Symbol" pitchFamily="18" charset="2"/>
              </a:rPr>
              <a:t>r(h)=</a:t>
            </a:r>
            <a:r>
              <a:rPr lang="en-US" altLang="zh-TW" dirty="0" smtClean="0"/>
              <a:t>0 for </a:t>
            </a:r>
            <a:r>
              <a:rPr lang="en-US" altLang="zh-TW" dirty="0" smtClean="0">
                <a:latin typeface="Symbol" pitchFamily="18" charset="2"/>
              </a:rPr>
              <a:t>h</a:t>
            </a:r>
            <a:r>
              <a:rPr lang="el-GR" altLang="zh-TW" dirty="0" smtClean="0"/>
              <a:t>≥</a:t>
            </a:r>
            <a:r>
              <a:rPr lang="en-US" altLang="zh-TW" dirty="0" smtClean="0">
                <a:latin typeface="Symbol" pitchFamily="18" charset="2"/>
              </a:rPr>
              <a:t>h</a:t>
            </a:r>
            <a:r>
              <a:rPr lang="en-US" altLang="zh-TW" baseline="-25000" dirty="0" smtClean="0"/>
              <a:t>0</a:t>
            </a:r>
            <a:r>
              <a:rPr lang="en-US" altLang="zh-TW" dirty="0" smtClean="0"/>
              <a:t> where </a:t>
            </a:r>
            <a:r>
              <a:rPr lang="en-US" altLang="zh-TW" dirty="0" smtClean="0">
                <a:latin typeface="Symbol" pitchFamily="18" charset="2"/>
              </a:rPr>
              <a:t>h</a:t>
            </a:r>
            <a:r>
              <a:rPr lang="en-US" altLang="zh-TW" baseline="-25000" dirty="0" smtClean="0"/>
              <a:t>0 </a:t>
            </a:r>
            <a:r>
              <a:rPr lang="en-US" altLang="zh-TW" dirty="0" smtClean="0"/>
              <a:t>is a constant in the range 0≤</a:t>
            </a:r>
            <a:r>
              <a:rPr lang="en-US" altLang="zh-TW" dirty="0">
                <a:latin typeface="Symbol" pitchFamily="18" charset="2"/>
              </a:rPr>
              <a:t>h</a:t>
            </a:r>
            <a:r>
              <a:rPr lang="en-US" altLang="zh-TW" baseline="-25000" dirty="0" smtClean="0"/>
              <a:t>0</a:t>
            </a:r>
            <a:r>
              <a:rPr lang="en-US" altLang="zh-TW" dirty="0" smtClean="0"/>
              <a:t>&lt;</a:t>
            </a:r>
            <a:r>
              <a:rPr lang="en-US" altLang="zh-TW" dirty="0" smtClean="0">
                <a:latin typeface="Symbol" pitchFamily="18" charset="2"/>
              </a:rPr>
              <a:t>m</a:t>
            </a:r>
            <a:r>
              <a:rPr lang="en-US" altLang="zh-TW" dirty="0" smtClean="0"/>
              <a:t>/c </a:t>
            </a: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566" y="1905794"/>
            <a:ext cx="5172075" cy="88582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566" y="1109939"/>
            <a:ext cx="3819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B80A84DF-0BE6-4462-8FEA-ACF40D8A7FBB}"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71</a:t>
            </a:fld>
            <a:endParaRPr lang="en-US" altLang="zh-TW"/>
          </a:p>
        </p:txBody>
      </p:sp>
    </p:spTree>
    <p:extLst>
      <p:ext uri="{BB962C8B-B14F-4D97-AF65-F5344CB8AC3E}">
        <p14:creationId xmlns:p14="http://schemas.microsoft.com/office/powerpoint/2010/main" val="1434524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Combining the equations in the red and blue boxes, we obtain</a:t>
            </a:r>
          </a:p>
          <a:p>
            <a:endParaRPr lang="en-US" altLang="zh-TW" dirty="0"/>
          </a:p>
          <a:p>
            <a:endParaRPr lang="en-US" altLang="zh-TW" dirty="0" smtClean="0"/>
          </a:p>
          <a:p>
            <a:r>
              <a:rPr lang="en-US" altLang="zh-TW" dirty="0" smtClean="0"/>
              <a:t>Since the mean degree is 2c, we have</a:t>
            </a:r>
          </a:p>
          <a:p>
            <a:endParaRPr lang="en-US" altLang="zh-TW" dirty="0"/>
          </a:p>
          <a:p>
            <a:endParaRPr lang="en-US" altLang="zh-TW" dirty="0" smtClean="0"/>
          </a:p>
          <a:p>
            <a:r>
              <a:rPr lang="en-US" altLang="zh-TW" dirty="0" smtClean="0"/>
              <a:t>This integral is a monotonically decreasing function of </a:t>
            </a:r>
            <a:r>
              <a:rPr lang="en-US" altLang="zh-TW" dirty="0" smtClean="0">
                <a:latin typeface="Symbol" pitchFamily="18" charset="2"/>
              </a:rPr>
              <a:t>m</a:t>
            </a:r>
            <a:r>
              <a:rPr lang="en-US" altLang="zh-TW" dirty="0" smtClean="0"/>
              <a:t>: it takes its smallest value of 1 when </a:t>
            </a:r>
            <a:r>
              <a:rPr lang="en-US" altLang="zh-TW" dirty="0" smtClean="0">
                <a:latin typeface="Symbol" pitchFamily="18" charset="2"/>
              </a:rPr>
              <a:t>m</a:t>
            </a:r>
            <a:r>
              <a:rPr lang="en-US" altLang="zh-TW" dirty="0" smtClean="0">
                <a:latin typeface="+mj-lt"/>
              </a:rPr>
              <a:t> goes to infinity, and its largest value when </a:t>
            </a:r>
            <a:r>
              <a:rPr lang="en-US" altLang="zh-TW" dirty="0" smtClean="0">
                <a:latin typeface="Symbol" pitchFamily="18" charset="2"/>
              </a:rPr>
              <a:t>m</a:t>
            </a:r>
            <a:r>
              <a:rPr lang="en-US" altLang="zh-TW" dirty="0" smtClean="0"/>
              <a:t> approaches </a:t>
            </a:r>
            <a:r>
              <a:rPr lang="en-US" altLang="zh-TW" dirty="0"/>
              <a:t>c</a:t>
            </a:r>
            <a:r>
              <a:rPr lang="en-US" altLang="zh-TW" dirty="0" smtClean="0">
                <a:latin typeface="Symbol" pitchFamily="18" charset="2"/>
              </a:rPr>
              <a:t>h</a:t>
            </a:r>
            <a:r>
              <a:rPr lang="en-US" altLang="zh-TW" baseline="-25000" dirty="0" smtClean="0">
                <a:latin typeface="Symbol" pitchFamily="18" charset="2"/>
              </a:rPr>
              <a:t>0</a:t>
            </a:r>
          </a:p>
          <a:p>
            <a:r>
              <a:rPr lang="en-US" altLang="zh-TW" dirty="0" smtClean="0"/>
              <a:t> If the largest value is smaller than 2, then the above equation does not have a solution, meaning that no value of </a:t>
            </a:r>
            <a:r>
              <a:rPr lang="en-US" altLang="zh-TW" dirty="0" smtClean="0">
                <a:latin typeface="Symbol" pitchFamily="18" charset="2"/>
              </a:rPr>
              <a:t>h </a:t>
            </a:r>
            <a:r>
              <a:rPr lang="en-US" altLang="zh-TW" dirty="0" smtClean="0"/>
              <a:t>such that (4.133) gives the correct mean degree</a:t>
            </a:r>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788" y="1052736"/>
            <a:ext cx="27527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248" y="2420888"/>
            <a:ext cx="22764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6084168" y="1302915"/>
            <a:ext cx="1358064" cy="461665"/>
          </a:xfrm>
          <a:prstGeom prst="rect">
            <a:avLst/>
          </a:prstGeom>
          <a:noFill/>
        </p:spPr>
        <p:txBody>
          <a:bodyPr wrap="none" rtlCol="0">
            <a:spAutoFit/>
          </a:bodyPr>
          <a:lstStyle/>
          <a:p>
            <a:r>
              <a:rPr lang="en-US" altLang="zh-TW" dirty="0" smtClean="0"/>
              <a:t>(4.133)</a:t>
            </a:r>
            <a:endParaRPr lang="zh-TW" altLang="en-US" dirty="0"/>
          </a:p>
        </p:txBody>
      </p:sp>
      <p:sp>
        <p:nvSpPr>
          <p:cNvPr id="4" name="日期版面配置區 3"/>
          <p:cNvSpPr>
            <a:spLocks noGrp="1"/>
          </p:cNvSpPr>
          <p:nvPr>
            <p:ph type="dt" sz="half" idx="10"/>
          </p:nvPr>
        </p:nvSpPr>
        <p:spPr/>
        <p:txBody>
          <a:bodyPr/>
          <a:lstStyle/>
          <a:p>
            <a:pPr>
              <a:defRPr/>
            </a:pPr>
            <a:fld id="{082DC863-85CC-4B8D-B50C-53C0DD1E7520}"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72</a:t>
            </a:fld>
            <a:endParaRPr lang="en-US" altLang="zh-TW"/>
          </a:p>
        </p:txBody>
      </p:sp>
    </p:spTree>
    <p:extLst>
      <p:ext uri="{BB962C8B-B14F-4D97-AF65-F5344CB8AC3E}">
        <p14:creationId xmlns:p14="http://schemas.microsoft.com/office/powerpoint/2010/main" val="37073598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A puzzle</a:t>
            </a:r>
            <a:endParaRPr lang="zh-TW" altLang="en-US" dirty="0"/>
          </a:p>
        </p:txBody>
      </p:sp>
      <p:sp>
        <p:nvSpPr>
          <p:cNvPr id="3" name="內容版面配置區 2"/>
          <p:cNvSpPr>
            <a:spLocks noGrp="1"/>
          </p:cNvSpPr>
          <p:nvPr>
            <p:ph idx="1"/>
          </p:nvPr>
        </p:nvSpPr>
        <p:spPr/>
        <p:txBody>
          <a:bodyPr/>
          <a:lstStyle/>
          <a:p>
            <a:r>
              <a:rPr lang="en-US" altLang="zh-TW" dirty="0" smtClean="0"/>
              <a:t>How can it be that our solution does not give the correct value for the average degree?</a:t>
            </a:r>
          </a:p>
          <a:p>
            <a:r>
              <a:rPr lang="en-US" altLang="zh-TW" dirty="0" smtClean="0"/>
              <a:t>Have we made a mistake somewhere?</a:t>
            </a:r>
          </a:p>
          <a:p>
            <a:r>
              <a:rPr lang="en-US" altLang="zh-TW" dirty="0" smtClean="0"/>
              <a:t>What does the network actually do in this regime?</a:t>
            </a:r>
            <a:endParaRPr lang="zh-TW" altLang="en-US" dirty="0"/>
          </a:p>
        </p:txBody>
      </p:sp>
      <p:sp>
        <p:nvSpPr>
          <p:cNvPr id="4" name="日期版面配置區 3"/>
          <p:cNvSpPr>
            <a:spLocks noGrp="1"/>
          </p:cNvSpPr>
          <p:nvPr>
            <p:ph type="dt" sz="half" idx="10"/>
          </p:nvPr>
        </p:nvSpPr>
        <p:spPr/>
        <p:txBody>
          <a:bodyPr/>
          <a:lstStyle/>
          <a:p>
            <a:pPr>
              <a:defRPr/>
            </a:pPr>
            <a:fld id="{D9622B40-BCCD-42FF-A62D-C137D113AE8B}"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73</a:t>
            </a:fld>
            <a:endParaRPr lang="en-US" altLang="zh-TW"/>
          </a:p>
        </p:txBody>
      </p:sp>
    </p:spTree>
    <p:extLst>
      <p:ext uri="{BB962C8B-B14F-4D97-AF65-F5344CB8AC3E}">
        <p14:creationId xmlns:p14="http://schemas.microsoft.com/office/powerpoint/2010/main" val="17926001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548680"/>
            <a:ext cx="8162925" cy="769441"/>
          </a:xfrm>
        </p:spPr>
        <p:txBody>
          <a:bodyPr/>
          <a:lstStyle/>
          <a:p>
            <a:r>
              <a:rPr lang="en-US" altLang="zh-TW" dirty="0" smtClean="0"/>
              <a:t>Answer</a:t>
            </a:r>
            <a:endParaRPr lang="zh-TW" altLang="en-US" dirty="0"/>
          </a:p>
        </p:txBody>
      </p:sp>
      <p:sp>
        <p:nvSpPr>
          <p:cNvPr id="3" name="內容版面配置區 2"/>
          <p:cNvSpPr>
            <a:spLocks noGrp="1"/>
          </p:cNvSpPr>
          <p:nvPr>
            <p:ph idx="1"/>
          </p:nvPr>
        </p:nvSpPr>
        <p:spPr>
          <a:xfrm>
            <a:off x="899592" y="1700808"/>
            <a:ext cx="8110537" cy="4191000"/>
          </a:xfrm>
        </p:spPr>
        <p:txBody>
          <a:bodyPr/>
          <a:lstStyle/>
          <a:p>
            <a:r>
              <a:rPr lang="en-US" altLang="zh-TW" dirty="0" smtClean="0"/>
              <a:t>The answer to this conundrum is a subtle and interesting one</a:t>
            </a:r>
          </a:p>
          <a:p>
            <a:r>
              <a:rPr lang="en-US" altLang="zh-TW" dirty="0" smtClean="0"/>
              <a:t>There are some behaviors of the vertex degrees in a growing network that cannot be captured by a simple probability distribution </a:t>
            </a:r>
            <a:r>
              <a:rPr lang="en-US" altLang="zh-TW" dirty="0" err="1" smtClean="0"/>
              <a:t>p</a:t>
            </a:r>
            <a:r>
              <a:rPr lang="en-US" altLang="zh-TW" baseline="-25000" dirty="0" err="1" smtClean="0"/>
              <a:t>k</a:t>
            </a:r>
            <a:r>
              <a:rPr lang="en-US" altLang="zh-TW" dirty="0" smtClean="0"/>
              <a:t> </a:t>
            </a:r>
          </a:p>
          <a:p>
            <a:r>
              <a:rPr lang="en-US" altLang="zh-TW" dirty="0" smtClean="0"/>
              <a:t>In particular, if there are a fixed, finite number of vertices in the network with degrees that scale in proportion to the size n of the network, those vertices do not appear in the degree distribution: because there are only a fixed number of them they constitute a fraction 1/n of the network hence contribute zero for large n</a:t>
            </a:r>
            <a:endParaRPr lang="zh-TW" altLang="en-US" dirty="0"/>
          </a:p>
        </p:txBody>
      </p:sp>
      <p:sp>
        <p:nvSpPr>
          <p:cNvPr id="4" name="日期版面配置區 3"/>
          <p:cNvSpPr>
            <a:spLocks noGrp="1"/>
          </p:cNvSpPr>
          <p:nvPr>
            <p:ph type="dt" sz="half" idx="10"/>
          </p:nvPr>
        </p:nvSpPr>
        <p:spPr/>
        <p:txBody>
          <a:bodyPr/>
          <a:lstStyle/>
          <a:p>
            <a:pPr>
              <a:defRPr/>
            </a:pPr>
            <a:fld id="{A29E5BB8-1041-4D85-82BB-513B21384435}"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74</a:t>
            </a:fld>
            <a:endParaRPr lang="en-US" altLang="zh-TW"/>
          </a:p>
        </p:txBody>
      </p:sp>
    </p:spTree>
    <p:extLst>
      <p:ext uri="{BB962C8B-B14F-4D97-AF65-F5344CB8AC3E}">
        <p14:creationId xmlns:p14="http://schemas.microsoft.com/office/powerpoint/2010/main" val="31382852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1538" y="177463"/>
            <a:ext cx="8162925" cy="1446550"/>
          </a:xfrm>
        </p:spPr>
        <p:txBody>
          <a:bodyPr/>
          <a:lstStyle/>
          <a:p>
            <a:r>
              <a:rPr lang="en-US" altLang="zh-TW" dirty="0" smtClean="0"/>
              <a:t>Condensation and condensate</a:t>
            </a:r>
            <a:endParaRPr lang="zh-TW" altLang="en-US" dirty="0"/>
          </a:p>
        </p:txBody>
      </p:sp>
      <p:sp>
        <p:nvSpPr>
          <p:cNvPr id="3" name="內容版面配置區 2"/>
          <p:cNvSpPr>
            <a:spLocks noGrp="1"/>
          </p:cNvSpPr>
          <p:nvPr>
            <p:ph idx="1"/>
          </p:nvPr>
        </p:nvSpPr>
        <p:spPr>
          <a:xfrm>
            <a:off x="912813" y="1700808"/>
            <a:ext cx="8110537" cy="4395192"/>
          </a:xfrm>
        </p:spPr>
        <p:txBody>
          <a:bodyPr/>
          <a:lstStyle/>
          <a:p>
            <a:r>
              <a:rPr lang="en-US" altLang="zh-TW" dirty="0" smtClean="0"/>
              <a:t>Nonetheless, they make a non-zero contribution to the average degree of the network in the limit of large n and hence must be taken into account in the calculation of &lt;k&gt;</a:t>
            </a:r>
          </a:p>
          <a:p>
            <a:r>
              <a:rPr lang="en-US" altLang="zh-TW" dirty="0" err="1" smtClean="0"/>
              <a:t>Bianconi</a:t>
            </a:r>
            <a:r>
              <a:rPr lang="en-US" altLang="zh-TW" dirty="0" smtClean="0"/>
              <a:t> and </a:t>
            </a:r>
            <a:r>
              <a:rPr lang="en-US" altLang="zh-TW" dirty="0" err="1" smtClean="0"/>
              <a:t>Barbarasi</a:t>
            </a:r>
            <a:r>
              <a:rPr lang="en-US" altLang="zh-TW" dirty="0" smtClean="0"/>
              <a:t> referred to the appearance of such vertices in the network as “</a:t>
            </a:r>
            <a:r>
              <a:rPr lang="en-US" altLang="zh-TW" dirty="0" smtClean="0">
                <a:solidFill>
                  <a:srgbClr val="FF0000"/>
                </a:solidFill>
              </a:rPr>
              <a:t>condensation</a:t>
            </a:r>
            <a:r>
              <a:rPr lang="en-US" altLang="zh-TW" dirty="0" smtClean="0"/>
              <a:t>” by analogy with similar behaviors seen in low temperature physics, and to the vertices themselves as a </a:t>
            </a:r>
            <a:r>
              <a:rPr lang="en-US" altLang="zh-TW" i="1" dirty="0" smtClean="0">
                <a:solidFill>
                  <a:srgbClr val="FF0000"/>
                </a:solidFill>
              </a:rPr>
              <a:t>condensate</a:t>
            </a:r>
            <a:r>
              <a:rPr lang="en-US" altLang="zh-TW" dirty="0" smtClean="0"/>
              <a:t>.</a:t>
            </a:r>
          </a:p>
          <a:p>
            <a:r>
              <a:rPr lang="en-US" altLang="zh-TW" dirty="0" smtClean="0"/>
              <a:t>For some choices of </a:t>
            </a:r>
            <a:r>
              <a:rPr lang="en-US" altLang="zh-TW" dirty="0" smtClean="0">
                <a:latin typeface="Symbol" pitchFamily="18" charset="2"/>
              </a:rPr>
              <a:t>r(h) </a:t>
            </a:r>
            <a:r>
              <a:rPr lang="en-US" altLang="zh-TW" dirty="0" smtClean="0"/>
              <a:t>this kind of condensation does indeed occur and a condensate of “</a:t>
            </a:r>
            <a:r>
              <a:rPr lang="en-US" altLang="zh-TW" dirty="0" err="1" smtClean="0"/>
              <a:t>superhubs</a:t>
            </a:r>
            <a:r>
              <a:rPr lang="en-US" altLang="zh-TW" dirty="0" smtClean="0"/>
              <a:t>” with very high degree forms in the network</a:t>
            </a:r>
            <a:endParaRPr lang="zh-TW" altLang="en-US" dirty="0"/>
          </a:p>
        </p:txBody>
      </p:sp>
      <p:sp>
        <p:nvSpPr>
          <p:cNvPr id="2" name="日期版面配置區 1"/>
          <p:cNvSpPr>
            <a:spLocks noGrp="1"/>
          </p:cNvSpPr>
          <p:nvPr>
            <p:ph type="dt" sz="half" idx="10"/>
          </p:nvPr>
        </p:nvSpPr>
        <p:spPr/>
        <p:txBody>
          <a:bodyPr/>
          <a:lstStyle/>
          <a:p>
            <a:pPr>
              <a:defRPr/>
            </a:pPr>
            <a:fld id="{05526326-52B9-4AA3-93FC-3DBF95EF6B5A}"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75</a:t>
            </a:fld>
            <a:endParaRPr lang="en-US" altLang="zh-TW"/>
          </a:p>
        </p:txBody>
      </p:sp>
    </p:spTree>
    <p:extLst>
      <p:ext uri="{BB962C8B-B14F-4D97-AF65-F5344CB8AC3E}">
        <p14:creationId xmlns:p14="http://schemas.microsoft.com/office/powerpoint/2010/main" val="5308034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6120680"/>
          </a:xfrm>
        </p:spPr>
        <p:txBody>
          <a:bodyPr/>
          <a:lstStyle/>
          <a:p>
            <a:r>
              <a:rPr lang="en-US" altLang="zh-TW" dirty="0" smtClean="0"/>
              <a:t>Suppose that we are in such a regime and let the sum of the degrees of the vertices in the condensate as K</a:t>
            </a:r>
          </a:p>
          <a:p>
            <a:r>
              <a:rPr lang="en-US" altLang="zh-TW" dirty="0" smtClean="0"/>
              <a:t>Then</a:t>
            </a:r>
          </a:p>
          <a:p>
            <a:endParaRPr lang="en-US" altLang="zh-TW" dirty="0"/>
          </a:p>
          <a:p>
            <a:endParaRPr lang="en-US" altLang="zh-TW" dirty="0" smtClean="0"/>
          </a:p>
          <a:p>
            <a:r>
              <a:rPr lang="en-US" altLang="zh-TW" dirty="0" smtClean="0"/>
              <a:t>No matter what the value of the integral, it is always possible to achieve &lt;k&gt;=2c by making K sufficiently large</a:t>
            </a:r>
          </a:p>
          <a:p>
            <a:r>
              <a:rPr lang="en-US" altLang="zh-TW" dirty="0" smtClean="0"/>
              <a:t>The appropriate value for K is</a:t>
            </a:r>
          </a:p>
          <a:p>
            <a:endParaRPr lang="en-US" altLang="zh-TW" dirty="0"/>
          </a:p>
          <a:p>
            <a:endParaRPr lang="en-US" altLang="zh-TW" dirty="0" smtClean="0"/>
          </a:p>
          <a:p>
            <a:r>
              <a:rPr lang="en-US" altLang="zh-TW" dirty="0" smtClean="0"/>
              <a:t>The largest value of the integral is achieved when </a:t>
            </a:r>
            <a:r>
              <a:rPr lang="en-US" altLang="zh-TW" dirty="0" smtClean="0">
                <a:latin typeface="Symbol" pitchFamily="18" charset="2"/>
              </a:rPr>
              <a:t>m</a:t>
            </a:r>
            <a:r>
              <a:rPr lang="en-US" altLang="zh-TW" dirty="0" smtClean="0"/>
              <a:t> approaches c</a:t>
            </a:r>
            <a:r>
              <a:rPr lang="en-US" altLang="zh-TW" dirty="0" smtClean="0">
                <a:latin typeface="Symbol" pitchFamily="18" charset="2"/>
              </a:rPr>
              <a:t>h</a:t>
            </a:r>
            <a:r>
              <a:rPr lang="en-US" altLang="zh-TW" baseline="-25000" dirty="0" smtClean="0"/>
              <a:t>0,</a:t>
            </a:r>
            <a:r>
              <a:rPr lang="en-US" altLang="zh-TW" dirty="0" smtClean="0"/>
              <a:t> which means that</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498" y="1914525"/>
            <a:ext cx="61245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509120"/>
            <a:ext cx="3352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5FB30482-77B1-4AB3-871F-B99B84952F3F}"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76</a:t>
            </a:fld>
            <a:endParaRPr lang="en-US" altLang="zh-TW"/>
          </a:p>
        </p:txBody>
      </p:sp>
    </p:spTree>
    <p:extLst>
      <p:ext uri="{BB962C8B-B14F-4D97-AF65-F5344CB8AC3E}">
        <p14:creationId xmlns:p14="http://schemas.microsoft.com/office/powerpoint/2010/main" val="3484937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213148"/>
            <a:ext cx="8110537" cy="5168180"/>
          </a:xfrm>
        </p:spPr>
        <p:txBody>
          <a:bodyPr/>
          <a:lstStyle/>
          <a:p>
            <a:r>
              <a:rPr lang="en-US" altLang="zh-TW" dirty="0" smtClean="0"/>
              <a:t>If the value of the above integral is less than 2, then we require that K scales with the size n as we have hypothesized</a:t>
            </a:r>
          </a:p>
          <a:p>
            <a:r>
              <a:rPr lang="en-US" altLang="zh-TW" dirty="0" smtClean="0"/>
              <a:t>As an example, </a:t>
            </a:r>
            <a:r>
              <a:rPr lang="en-US" altLang="zh-TW" dirty="0" smtClean="0">
                <a:latin typeface="Symbol" pitchFamily="18" charset="2"/>
              </a:rPr>
              <a:t>r(h) = </a:t>
            </a:r>
            <a:r>
              <a:rPr lang="en-US" altLang="zh-TW" dirty="0" smtClean="0"/>
              <a:t>A</a:t>
            </a:r>
            <a:r>
              <a:rPr lang="en-US" altLang="zh-TW" dirty="0" smtClean="0">
                <a:latin typeface="Symbol" pitchFamily="18" charset="2"/>
              </a:rPr>
              <a:t>(h</a:t>
            </a:r>
            <a:r>
              <a:rPr lang="en-US" altLang="zh-TW" baseline="-25000" dirty="0" smtClean="0"/>
              <a:t>0</a:t>
            </a:r>
            <a:r>
              <a:rPr lang="en-US" altLang="zh-TW" dirty="0" smtClean="0">
                <a:latin typeface="Symbol" pitchFamily="18" charset="2"/>
              </a:rPr>
              <a:t> </a:t>
            </a:r>
            <a:r>
              <a:rPr lang="en-US" altLang="zh-TW" dirty="0">
                <a:latin typeface="Symbol" pitchFamily="18" charset="2"/>
              </a:rPr>
              <a:t>-</a:t>
            </a:r>
            <a:r>
              <a:rPr lang="en-US" altLang="zh-TW" dirty="0" smtClean="0">
                <a:latin typeface="Symbol" pitchFamily="18" charset="2"/>
              </a:rPr>
              <a:t> h)</a:t>
            </a:r>
            <a:r>
              <a:rPr lang="en-US" altLang="zh-TW" baseline="30000" dirty="0" smtClean="0">
                <a:latin typeface="Symbol" pitchFamily="18" charset="2"/>
              </a:rPr>
              <a:t>t</a:t>
            </a:r>
            <a:r>
              <a:rPr lang="en-US" altLang="zh-TW" dirty="0" smtClean="0">
                <a:latin typeface="Symbol" pitchFamily="18" charset="2"/>
              </a:rPr>
              <a:t>, </a:t>
            </a:r>
            <a:r>
              <a:rPr lang="en-US" altLang="zh-TW" dirty="0" smtClean="0"/>
              <a:t>where </a:t>
            </a:r>
            <a:r>
              <a:rPr lang="en-US" altLang="zh-TW" dirty="0" smtClean="0">
                <a:latin typeface="Symbol" pitchFamily="18" charset="2"/>
              </a:rPr>
              <a:t>t</a:t>
            </a:r>
            <a:r>
              <a:rPr lang="en-US" altLang="zh-TW" dirty="0" smtClean="0"/>
              <a:t> is positive and A is normalization constant</a:t>
            </a:r>
          </a:p>
          <a:p>
            <a:r>
              <a:rPr lang="en-US" altLang="zh-TW" dirty="0" smtClean="0"/>
              <a:t>The integral is</a:t>
            </a:r>
          </a:p>
          <a:p>
            <a:endParaRPr lang="en-US" altLang="zh-TW" dirty="0">
              <a:latin typeface="Symbol" pitchFamily="18" charset="2"/>
            </a:endParaRPr>
          </a:p>
          <a:p>
            <a:endParaRPr lang="en-US" altLang="zh-TW" dirty="0" smtClean="0">
              <a:latin typeface="Symbol" pitchFamily="18" charset="2"/>
            </a:endParaRPr>
          </a:p>
          <a:p>
            <a:endParaRPr lang="en-US" altLang="zh-TW" dirty="0">
              <a:latin typeface="Symbol" pitchFamily="18" charset="2"/>
            </a:endParaRPr>
          </a:p>
          <a:p>
            <a:endParaRPr lang="en-US" altLang="zh-TW" dirty="0" smtClean="0">
              <a:latin typeface="Symbol" pitchFamily="18" charset="2"/>
            </a:endParaRPr>
          </a:p>
          <a:p>
            <a:r>
              <a:rPr lang="en-US" altLang="zh-TW" dirty="0" smtClean="0"/>
              <a:t>If </a:t>
            </a:r>
            <a:r>
              <a:rPr lang="en-US" altLang="zh-TW" dirty="0" smtClean="0">
                <a:latin typeface="Symbol" pitchFamily="18" charset="2"/>
              </a:rPr>
              <a:t>t </a:t>
            </a:r>
            <a:r>
              <a:rPr lang="en-US" altLang="zh-TW" dirty="0" smtClean="0"/>
              <a:t>&lt; 1, the above inequality imposes no constraint on K.  If </a:t>
            </a:r>
            <a:r>
              <a:rPr lang="en-US" altLang="zh-TW" dirty="0" smtClean="0">
                <a:latin typeface="Symbol" pitchFamily="18" charset="2"/>
              </a:rPr>
              <a:t>t</a:t>
            </a:r>
            <a:r>
              <a:rPr lang="en-US" altLang="zh-TW" dirty="0" smtClean="0"/>
              <a:t> &gt; 1, K must be linear with n</a:t>
            </a:r>
            <a:r>
              <a:rPr lang="en-US" altLang="zh-TW" dirty="0" smtClean="0">
                <a:latin typeface="Symbol" pitchFamily="18" charset="2"/>
              </a:rPr>
              <a:t>      </a:t>
            </a:r>
            <a:r>
              <a:rPr lang="en-US" altLang="zh-TW" baseline="30000" dirty="0" smtClean="0">
                <a:latin typeface="Symbol" pitchFamily="18" charset="2"/>
              </a:rPr>
              <a:t>   </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0648"/>
            <a:ext cx="3314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3645024"/>
            <a:ext cx="59626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45" y="4492749"/>
            <a:ext cx="1981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23CFB390-7F04-4EEC-A931-6808E14773A5}"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77</a:t>
            </a:fld>
            <a:endParaRPr lang="en-US" altLang="zh-TW"/>
          </a:p>
        </p:txBody>
      </p:sp>
    </p:spTree>
    <p:extLst>
      <p:ext uri="{BB962C8B-B14F-4D97-AF65-F5344CB8AC3E}">
        <p14:creationId xmlns:p14="http://schemas.microsoft.com/office/powerpoint/2010/main" val="39795846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260648"/>
            <a:ext cx="8110537" cy="5835352"/>
          </a:xfrm>
        </p:spPr>
        <p:txBody>
          <a:bodyPr/>
          <a:lstStyle/>
          <a:p>
            <a:r>
              <a:rPr lang="en-US" altLang="zh-TW" dirty="0" smtClean="0"/>
              <a:t>Thus, depending on our choice for the distribution of the </a:t>
            </a:r>
            <a:r>
              <a:rPr lang="en-US" altLang="zh-TW" dirty="0" err="1" smtClean="0"/>
              <a:t>fitnesses</a:t>
            </a:r>
            <a:r>
              <a:rPr lang="en-US" altLang="zh-TW" dirty="0" smtClean="0"/>
              <a:t>, the network can show two different behaviors</a:t>
            </a:r>
          </a:p>
          <a:p>
            <a:r>
              <a:rPr lang="en-US" altLang="zh-TW" dirty="0" smtClean="0"/>
              <a:t>In one case, the distributions of the degrees of vertices with any given fitness follow a power law with a fitness dependent exponent</a:t>
            </a:r>
          </a:p>
          <a:p>
            <a:pPr lvl="1"/>
            <a:r>
              <a:rPr lang="en-US" altLang="zh-TW" dirty="0" smtClean="0"/>
              <a:t>In this case, no vertices in the network are special or distinguished by any particular behavior</a:t>
            </a:r>
          </a:p>
          <a:p>
            <a:r>
              <a:rPr lang="en-US" altLang="zh-TW" dirty="0" smtClean="0"/>
              <a:t>In the other case, a condensate forms consisting of one or more </a:t>
            </a:r>
            <a:r>
              <a:rPr lang="en-US" altLang="zh-TW" dirty="0" err="1" smtClean="0"/>
              <a:t>superhubs</a:t>
            </a:r>
            <a:r>
              <a:rPr lang="en-US" altLang="zh-TW" dirty="0" smtClean="0"/>
              <a:t>, which connect to a non-zero fraction of all other vertices</a:t>
            </a:r>
          </a:p>
          <a:p>
            <a:pPr lvl="1"/>
            <a:r>
              <a:rPr lang="en-US" altLang="zh-TW" dirty="0" smtClean="0"/>
              <a:t>None of the remaining non-condensate vertices show any special behavior, however; they still have power law degree distributions for each value of </a:t>
            </a:r>
            <a:r>
              <a:rPr lang="en-US" altLang="zh-TW" dirty="0" err="1" smtClean="0"/>
              <a:t>fitnesses</a:t>
            </a:r>
            <a:endParaRPr lang="zh-TW" altLang="en-US" dirty="0"/>
          </a:p>
        </p:txBody>
      </p:sp>
      <p:sp>
        <p:nvSpPr>
          <p:cNvPr id="2" name="日期版面配置區 1"/>
          <p:cNvSpPr>
            <a:spLocks noGrp="1"/>
          </p:cNvSpPr>
          <p:nvPr>
            <p:ph type="dt" sz="half" idx="10"/>
          </p:nvPr>
        </p:nvSpPr>
        <p:spPr/>
        <p:txBody>
          <a:bodyPr/>
          <a:lstStyle/>
          <a:p>
            <a:pPr>
              <a:defRPr/>
            </a:pPr>
            <a:fld id="{A99BB4A7-F9B4-47C3-8AB6-2CEFEABB6F8A}"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78</a:t>
            </a:fld>
            <a:endParaRPr lang="en-US" altLang="zh-TW"/>
          </a:p>
        </p:txBody>
      </p:sp>
    </p:spTree>
    <p:extLst>
      <p:ext uri="{BB962C8B-B14F-4D97-AF65-F5344CB8AC3E}">
        <p14:creationId xmlns:p14="http://schemas.microsoft.com/office/powerpoint/2010/main" val="1340211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We still need to find the value of </a:t>
            </a:r>
            <a:r>
              <a:rPr lang="en-US" altLang="zh-TW" dirty="0" smtClean="0">
                <a:latin typeface="Symbol" pitchFamily="18" charset="2"/>
              </a:rPr>
              <a:t>m</a:t>
            </a:r>
            <a:r>
              <a:rPr lang="en-US" altLang="zh-TW" dirty="0" smtClean="0"/>
              <a:t> to evaluate</a:t>
            </a:r>
          </a:p>
          <a:p>
            <a:endParaRPr lang="en-US" altLang="zh-TW" dirty="0"/>
          </a:p>
          <a:p>
            <a:endParaRPr lang="en-US" altLang="zh-TW" dirty="0" smtClean="0"/>
          </a:p>
          <a:p>
            <a:r>
              <a:rPr lang="en-US" altLang="zh-TW" dirty="0" smtClean="0"/>
              <a:t>This needs the exact form of the condensate</a:t>
            </a:r>
          </a:p>
          <a:p>
            <a:r>
              <a:rPr lang="en-US" altLang="zh-TW" dirty="0" smtClean="0"/>
              <a:t>In the literature, it is assumed that the condensate consists of just a single vertex of degree K at or close to the maximum fitness </a:t>
            </a:r>
            <a:r>
              <a:rPr lang="en-US" altLang="zh-TW" dirty="0" smtClean="0">
                <a:latin typeface="Symbol" pitchFamily="18" charset="2"/>
              </a:rPr>
              <a:t>h</a:t>
            </a:r>
            <a:r>
              <a:rPr lang="en-US" altLang="zh-TW" baseline="-25000" dirty="0" smtClean="0"/>
              <a:t>0</a:t>
            </a:r>
            <a:r>
              <a:rPr lang="en-US" altLang="zh-TW" dirty="0" smtClean="0">
                <a:latin typeface="Symbol" pitchFamily="18" charset="2"/>
              </a:rPr>
              <a:t> </a:t>
            </a:r>
            <a:endParaRPr lang="en-US" altLang="zh-TW" dirty="0" smtClean="0"/>
          </a:p>
          <a:p>
            <a:r>
              <a:rPr lang="en-US" altLang="zh-TW" dirty="0" smtClean="0"/>
              <a:t>From (4.126), which is</a:t>
            </a:r>
          </a:p>
          <a:p>
            <a:endParaRPr lang="en-US" altLang="zh-TW" dirty="0"/>
          </a:p>
          <a:p>
            <a:endParaRPr lang="en-US" altLang="zh-TW" dirty="0" smtClean="0"/>
          </a:p>
          <a:p>
            <a:r>
              <a:rPr lang="en-US" altLang="zh-TW" dirty="0" smtClean="0"/>
              <a:t>we have</a:t>
            </a:r>
            <a:endParaRPr lang="zh-TW"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3352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717032"/>
            <a:ext cx="48768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013176"/>
            <a:ext cx="4324350" cy="8477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3963365C-3BFA-48F9-B012-275310D26279}"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79</a:t>
            </a:fld>
            <a:endParaRPr lang="en-US" altLang="zh-TW"/>
          </a:p>
        </p:txBody>
      </p:sp>
    </p:spTree>
    <p:extLst>
      <p:ext uri="{BB962C8B-B14F-4D97-AF65-F5344CB8AC3E}">
        <p14:creationId xmlns:p14="http://schemas.microsoft.com/office/powerpoint/2010/main" val="220686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Analysis of Price’s model</a:t>
            </a:r>
            <a:endParaRPr lang="zh-TW" altLang="en-US" dirty="0"/>
          </a:p>
        </p:txBody>
      </p:sp>
      <p:sp>
        <p:nvSpPr>
          <p:cNvPr id="3" name="內容版面配置區 2"/>
          <p:cNvSpPr>
            <a:spLocks noGrp="1"/>
          </p:cNvSpPr>
          <p:nvPr>
            <p:ph idx="1"/>
          </p:nvPr>
        </p:nvSpPr>
        <p:spPr/>
        <p:txBody>
          <a:bodyPr/>
          <a:lstStyle/>
          <a:p>
            <a:r>
              <a:rPr lang="en-US" altLang="zh-TW" dirty="0"/>
              <a:t>Let the in-degree of vertex i be denoted by q</a:t>
            </a:r>
            <a:r>
              <a:rPr lang="en-US" altLang="zh-TW" baseline="-25000" dirty="0"/>
              <a:t>i</a:t>
            </a:r>
            <a:r>
              <a:rPr lang="en-US" altLang="zh-TW" dirty="0"/>
              <a:t> </a:t>
            </a:r>
          </a:p>
          <a:p>
            <a:r>
              <a:rPr lang="en-US" altLang="zh-TW" dirty="0"/>
              <a:t>Let </a:t>
            </a:r>
            <a:r>
              <a:rPr lang="en-US" altLang="zh-TW" dirty="0" err="1"/>
              <a:t>p</a:t>
            </a:r>
            <a:r>
              <a:rPr lang="en-US" altLang="zh-TW" baseline="-25000" dirty="0" err="1"/>
              <a:t>q</a:t>
            </a:r>
            <a:r>
              <a:rPr lang="en-US" altLang="zh-TW" dirty="0"/>
              <a:t>(n) be the fraction of vertices in the network that have in-degree q when the network contains n </a:t>
            </a:r>
            <a:r>
              <a:rPr lang="en-US" altLang="zh-TW" dirty="0" smtClean="0"/>
              <a:t>vertices</a:t>
            </a:r>
          </a:p>
          <a:p>
            <a:r>
              <a:rPr lang="en-US" altLang="zh-TW" dirty="0" smtClean="0"/>
              <a:t>Suppose now a new paper is published</a:t>
            </a:r>
          </a:p>
          <a:p>
            <a:r>
              <a:rPr lang="en-US" altLang="zh-TW" dirty="0" smtClean="0"/>
              <a:t>The probability that the citation is to a particular other vertex i is proportional to q</a:t>
            </a:r>
            <a:r>
              <a:rPr lang="en-US" altLang="zh-TW" baseline="-25000" dirty="0" smtClean="0"/>
              <a:t>i</a:t>
            </a:r>
            <a:r>
              <a:rPr lang="en-US" altLang="zh-TW" dirty="0" smtClean="0"/>
              <a:t> + a</a:t>
            </a:r>
          </a:p>
          <a:p>
            <a:r>
              <a:rPr lang="en-US" altLang="zh-TW" dirty="0" smtClean="0"/>
              <a:t>This probability must be normalized, </a:t>
            </a:r>
            <a:r>
              <a:rPr lang="en-US" altLang="zh-TW" dirty="0" err="1" smtClean="0"/>
              <a:t>ie</a:t>
            </a:r>
            <a:endParaRPr lang="zh-TW" altLang="en-US" dirty="0"/>
          </a:p>
          <a:p>
            <a:endParaRPr lang="zh-TW" alt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5301208"/>
            <a:ext cx="43243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991" y="6093296"/>
            <a:ext cx="1781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物件 3"/>
          <p:cNvGraphicFramePr>
            <a:graphicFrameLocks noChangeAspect="1"/>
          </p:cNvGraphicFramePr>
          <p:nvPr>
            <p:extLst>
              <p:ext uri="{D42A27DB-BD31-4B8C-83A1-F6EECF244321}">
                <p14:modId xmlns:p14="http://schemas.microsoft.com/office/powerpoint/2010/main" val="2511412015"/>
              </p:ext>
            </p:extLst>
          </p:nvPr>
        </p:nvGraphicFramePr>
        <p:xfrm>
          <a:off x="4860032" y="6164733"/>
          <a:ext cx="890588" cy="352425"/>
        </p:xfrm>
        <a:graphic>
          <a:graphicData uri="http://schemas.openxmlformats.org/presentationml/2006/ole">
            <mc:AlternateContent xmlns:mc="http://schemas.openxmlformats.org/markup-compatibility/2006">
              <mc:Choice xmlns:v="urn:schemas-microsoft-com:vml" Requires="v">
                <p:oleObj spid="_x0000_s16466" name="Formula" r:id="rId5" imgW="448560" imgH="177840" progId="Equation.Ribbit">
                  <p:embed/>
                </p:oleObj>
              </mc:Choice>
              <mc:Fallback>
                <p:oleObj name="Formula" r:id="rId5" imgW="448560" imgH="177840" progId="Equation.Ribbit">
                  <p:embed/>
                  <p:pic>
                    <p:nvPicPr>
                      <p:cNvPr id="0"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6164733"/>
                        <a:ext cx="89058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日期版面配置區 4"/>
          <p:cNvSpPr>
            <a:spLocks noGrp="1"/>
          </p:cNvSpPr>
          <p:nvPr>
            <p:ph type="dt" sz="half" idx="10"/>
          </p:nvPr>
        </p:nvSpPr>
        <p:spPr/>
        <p:txBody>
          <a:bodyPr/>
          <a:lstStyle/>
          <a:p>
            <a:pPr>
              <a:defRPr/>
            </a:pPr>
            <a:fld id="{8D1F466A-25A1-4B21-B026-55BFF9CC2EBD}"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8</a:t>
            </a:fld>
            <a:endParaRPr lang="en-US" altLang="zh-TW"/>
          </a:p>
        </p:txBody>
      </p:sp>
    </p:spTree>
    <p:extLst>
      <p:ext uri="{BB962C8B-B14F-4D97-AF65-F5344CB8AC3E}">
        <p14:creationId xmlns:p14="http://schemas.microsoft.com/office/powerpoint/2010/main" val="1876589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04664"/>
            <a:ext cx="8110537" cy="5691336"/>
          </a:xfrm>
        </p:spPr>
        <p:txBody>
          <a:bodyPr/>
          <a:lstStyle/>
          <a:p>
            <a:r>
              <a:rPr lang="en-US" altLang="zh-TW" dirty="0" smtClean="0"/>
              <a:t>From (14.129) and (14.132), we have</a:t>
            </a:r>
          </a:p>
          <a:p>
            <a:endParaRPr lang="en-US" altLang="zh-TW" dirty="0"/>
          </a:p>
          <a:p>
            <a:endParaRPr lang="en-US" altLang="zh-TW" dirty="0" smtClean="0"/>
          </a:p>
          <a:p>
            <a:endParaRPr lang="en-US" altLang="zh-TW" dirty="0" smtClean="0"/>
          </a:p>
          <a:p>
            <a:endParaRPr lang="en-US" altLang="zh-TW" dirty="0"/>
          </a:p>
          <a:p>
            <a:endParaRPr lang="en-US" altLang="zh-TW" dirty="0" smtClean="0"/>
          </a:p>
          <a:p>
            <a:r>
              <a:rPr lang="en-US" altLang="zh-TW" dirty="0" smtClean="0"/>
              <a:t>From the two equations in red boxes we can solve K and </a:t>
            </a:r>
            <a:r>
              <a:rPr lang="en-US" altLang="zh-TW" dirty="0" smtClean="0">
                <a:latin typeface="Symbol" pitchFamily="18" charset="2"/>
              </a:rPr>
              <a:t>m </a:t>
            </a:r>
            <a:r>
              <a:rPr lang="en-US" altLang="zh-TW" dirty="0" smtClean="0"/>
              <a:t>for a given </a:t>
            </a:r>
            <a:r>
              <a:rPr lang="en-US" altLang="zh-TW" dirty="0" smtClean="0">
                <a:latin typeface="Symbol" pitchFamily="18" charset="2"/>
              </a:rPr>
              <a:t>r(h)</a:t>
            </a:r>
            <a:r>
              <a:rPr lang="en-US" altLang="zh-TW" dirty="0" smtClean="0"/>
              <a:t> </a:t>
            </a:r>
          </a:p>
          <a:p>
            <a:endParaRPr lang="en-US" altLang="zh-TW"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157192"/>
            <a:ext cx="3076575" cy="8858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908719"/>
            <a:ext cx="3438525" cy="80962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817" y="1916832"/>
            <a:ext cx="5172075" cy="88582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3E251042-9CD4-4BB0-B32B-C71575873BDB}"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80</a:t>
            </a:fld>
            <a:endParaRPr lang="en-US" altLang="zh-TW"/>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077072"/>
            <a:ext cx="3352800" cy="8953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2" y="952820"/>
            <a:ext cx="3076575" cy="8858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2256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1538" y="854572"/>
            <a:ext cx="8162925" cy="769441"/>
          </a:xfrm>
        </p:spPr>
        <p:txBody>
          <a:bodyPr/>
          <a:lstStyle/>
          <a:p>
            <a:r>
              <a:rPr lang="en-US" altLang="zh-TW" dirty="0" smtClean="0"/>
              <a:t>Discussion</a:t>
            </a:r>
            <a:endParaRPr lang="zh-TW" altLang="en-US" dirty="0"/>
          </a:p>
        </p:txBody>
      </p:sp>
      <p:sp>
        <p:nvSpPr>
          <p:cNvPr id="3" name="內容版面配置區 2"/>
          <p:cNvSpPr>
            <a:spLocks noGrp="1"/>
          </p:cNvSpPr>
          <p:nvPr>
            <p:ph idx="1"/>
          </p:nvPr>
        </p:nvSpPr>
        <p:spPr/>
        <p:txBody>
          <a:bodyPr/>
          <a:lstStyle/>
          <a:p>
            <a:r>
              <a:rPr lang="en-US" altLang="zh-TW" dirty="0"/>
              <a:t>In principle the condensate could contain more than 1 vertex</a:t>
            </a:r>
          </a:p>
          <a:p>
            <a:r>
              <a:rPr lang="en-US" altLang="zh-TW" dirty="0"/>
              <a:t>It could even contain a growing number of vertices provided the number grows slower than linearly with n</a:t>
            </a:r>
          </a:p>
          <a:p>
            <a:pPr lvl="1"/>
            <a:r>
              <a:rPr lang="en-US" altLang="zh-TW" dirty="0"/>
              <a:t>In this case, the </a:t>
            </a:r>
            <a:r>
              <a:rPr lang="en-US" altLang="zh-TW" dirty="0" err="1"/>
              <a:t>superhubs</a:t>
            </a:r>
            <a:r>
              <a:rPr lang="en-US" altLang="zh-TW" dirty="0"/>
              <a:t> have degrees that scale </a:t>
            </a:r>
            <a:r>
              <a:rPr lang="en-US" altLang="zh-TW" dirty="0" err="1"/>
              <a:t>sublinearly</a:t>
            </a:r>
            <a:r>
              <a:rPr lang="en-US" altLang="zh-TW" dirty="0"/>
              <a:t> with n</a:t>
            </a:r>
          </a:p>
          <a:p>
            <a:r>
              <a:rPr lang="en-US" altLang="zh-TW" dirty="0" smtClean="0"/>
              <a:t>It is not known how to predict which of these behaviors will happen for a given choice of </a:t>
            </a:r>
            <a:r>
              <a:rPr lang="en-US" altLang="zh-TW" dirty="0" smtClean="0">
                <a:latin typeface="Symbol" pitchFamily="18" charset="2"/>
              </a:rPr>
              <a:t>r(h) </a:t>
            </a:r>
            <a:endParaRPr lang="en-US" altLang="zh-TW" dirty="0" smtClean="0"/>
          </a:p>
        </p:txBody>
      </p:sp>
      <p:sp>
        <p:nvSpPr>
          <p:cNvPr id="2" name="日期版面配置區 1"/>
          <p:cNvSpPr>
            <a:spLocks noGrp="1"/>
          </p:cNvSpPr>
          <p:nvPr>
            <p:ph type="dt" sz="half" idx="10"/>
          </p:nvPr>
        </p:nvSpPr>
        <p:spPr/>
        <p:txBody>
          <a:bodyPr/>
          <a:lstStyle/>
          <a:p>
            <a:pPr>
              <a:defRPr/>
            </a:pPr>
            <a:fld id="{1528F750-2EBF-40D4-8852-AAFF96535531}"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81</a:t>
            </a:fld>
            <a:endParaRPr lang="en-US" altLang="zh-TW"/>
          </a:p>
        </p:txBody>
      </p:sp>
    </p:spTree>
    <p:extLst>
      <p:ext uri="{BB962C8B-B14F-4D97-AF65-F5344CB8AC3E}">
        <p14:creationId xmlns:p14="http://schemas.microsoft.com/office/powerpoint/2010/main" val="7705915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An exact prediction may not even be possible</a:t>
            </a:r>
          </a:p>
          <a:p>
            <a:pPr lvl="1"/>
            <a:r>
              <a:rPr lang="en-US" altLang="zh-TW" dirty="0"/>
              <a:t>Computer simulations of the model appear to indicate that the exact nature of the condensate – how many vertices it contains and how their degrees grow with n – is not deterministic but depends on the details of fluctuations taking place in the early growth of the network</a:t>
            </a:r>
          </a:p>
          <a:p>
            <a:pPr lvl="1"/>
            <a:r>
              <a:rPr lang="en-US" altLang="zh-TW" dirty="0"/>
              <a:t>If one performs repeated computer simulations with the same choice of </a:t>
            </a:r>
            <a:r>
              <a:rPr lang="en-US" altLang="zh-TW" dirty="0">
                <a:latin typeface="Symbol" pitchFamily="18" charset="2"/>
              </a:rPr>
              <a:t>r(h) </a:t>
            </a:r>
            <a:r>
              <a:rPr lang="en-US" altLang="zh-TW" dirty="0"/>
              <a:t>, the macroscopic behavior of the condensate varies from one run to another</a:t>
            </a:r>
            <a:endParaRPr lang="zh-TW" altLang="en-US" dirty="0"/>
          </a:p>
          <a:p>
            <a:endParaRPr lang="zh-TW" altLang="en-US" dirty="0"/>
          </a:p>
        </p:txBody>
      </p:sp>
      <p:sp>
        <p:nvSpPr>
          <p:cNvPr id="4" name="日期版面配置區 3"/>
          <p:cNvSpPr>
            <a:spLocks noGrp="1"/>
          </p:cNvSpPr>
          <p:nvPr>
            <p:ph type="dt" sz="half" idx="10"/>
          </p:nvPr>
        </p:nvSpPr>
        <p:spPr/>
        <p:txBody>
          <a:bodyPr/>
          <a:lstStyle/>
          <a:p>
            <a:pPr>
              <a:defRPr/>
            </a:pPr>
            <a:fld id="{02E49E27-5799-4372-8B2B-8C9A3BED8F5D}"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82</a:t>
            </a:fld>
            <a:endParaRPr lang="en-US" altLang="zh-TW"/>
          </a:p>
        </p:txBody>
      </p:sp>
    </p:spTree>
    <p:extLst>
      <p:ext uri="{BB962C8B-B14F-4D97-AF65-F5344CB8AC3E}">
        <p14:creationId xmlns:p14="http://schemas.microsoft.com/office/powerpoint/2010/main" val="24274000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smtClean="0"/>
              <a:t>Unbounded fitness distribution</a:t>
            </a:r>
            <a:endParaRPr lang="zh-TW" altLang="en-US" dirty="0"/>
          </a:p>
        </p:txBody>
      </p:sp>
      <p:sp>
        <p:nvSpPr>
          <p:cNvPr id="3" name="內容版面配置區 2"/>
          <p:cNvSpPr>
            <a:spLocks noGrp="1"/>
          </p:cNvSpPr>
          <p:nvPr>
            <p:ph idx="1"/>
          </p:nvPr>
        </p:nvSpPr>
        <p:spPr/>
        <p:txBody>
          <a:bodyPr/>
          <a:lstStyle/>
          <a:p>
            <a:r>
              <a:rPr lang="en-US" altLang="zh-TW" dirty="0" smtClean="0"/>
              <a:t>The value of the highest fitness may change from time to time, which also changes the value of </a:t>
            </a:r>
            <a:r>
              <a:rPr lang="en-US" altLang="zh-TW" dirty="0" smtClean="0">
                <a:latin typeface="Symbol" pitchFamily="18" charset="2"/>
              </a:rPr>
              <a:t>m</a:t>
            </a:r>
            <a:r>
              <a:rPr lang="en-US" altLang="zh-TW" dirty="0" smtClean="0"/>
              <a:t> via Eq. (14.126), </a:t>
            </a:r>
            <a:r>
              <a:rPr lang="en-US" altLang="zh-TW" dirty="0" err="1" smtClean="0"/>
              <a:t>ie</a:t>
            </a:r>
            <a:endParaRPr lang="en-US" altLang="zh-TW" dirty="0" smtClean="0"/>
          </a:p>
          <a:p>
            <a:endParaRPr lang="en-US" altLang="zh-TW" dirty="0"/>
          </a:p>
          <a:p>
            <a:endParaRPr lang="en-US" altLang="zh-TW" dirty="0" smtClean="0"/>
          </a:p>
          <a:p>
            <a:r>
              <a:rPr lang="en-US" altLang="zh-TW" dirty="0" smtClean="0"/>
              <a:t>However, the changes in the highest fitness become rarer and rarer as time goes by so that asymptotically the behavior of the system is the same in the bounded and unbounded cases for arbitrarily long time</a:t>
            </a:r>
            <a:endParaRPr lang="zh-TW"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129" y="3140968"/>
            <a:ext cx="48768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期版面配置區 4"/>
          <p:cNvSpPr>
            <a:spLocks noGrp="1"/>
          </p:cNvSpPr>
          <p:nvPr>
            <p:ph type="dt" sz="half" idx="10"/>
          </p:nvPr>
        </p:nvSpPr>
        <p:spPr/>
        <p:txBody>
          <a:bodyPr/>
          <a:lstStyle/>
          <a:p>
            <a:pPr>
              <a:defRPr/>
            </a:pPr>
            <a:fld id="{27DC900E-A09B-4A79-A425-EE5C87360C2E}" type="datetime13">
              <a:rPr lang="zh-TW" altLang="en-US" smtClean="0"/>
              <a:pPr>
                <a:defRPr/>
              </a:pPr>
              <a:t>10:41:23 下午</a:t>
            </a:fld>
            <a:endParaRPr lang="en-US" altLang="zh-TW"/>
          </a:p>
        </p:txBody>
      </p:sp>
      <p:sp>
        <p:nvSpPr>
          <p:cNvPr id="6" name="頁尾版面配置區 5"/>
          <p:cNvSpPr>
            <a:spLocks noGrp="1"/>
          </p:cNvSpPr>
          <p:nvPr>
            <p:ph type="ftr" sz="quarter" idx="11"/>
          </p:nvPr>
        </p:nvSpPr>
        <p:spPr/>
        <p:txBody>
          <a:bodyPr/>
          <a:lstStyle/>
          <a:p>
            <a:pPr>
              <a:defRPr/>
            </a:pPr>
            <a:r>
              <a:rPr lang="en-US" altLang="zh-TW" smtClean="0"/>
              <a:t>Chapter 14</a:t>
            </a:r>
            <a:endParaRPr lang="en-US" altLang="zh-TW"/>
          </a:p>
        </p:txBody>
      </p:sp>
      <p:sp>
        <p:nvSpPr>
          <p:cNvPr id="7" name="投影片編號版面配置區 6"/>
          <p:cNvSpPr>
            <a:spLocks noGrp="1"/>
          </p:cNvSpPr>
          <p:nvPr>
            <p:ph type="sldNum" sz="quarter" idx="12"/>
          </p:nvPr>
        </p:nvSpPr>
        <p:spPr/>
        <p:txBody>
          <a:bodyPr/>
          <a:lstStyle/>
          <a:p>
            <a:pPr>
              <a:defRPr/>
            </a:pPr>
            <a:fld id="{B646D6D5-37D4-4243-A091-E56BBCFA1402}" type="slidenum">
              <a:rPr lang="en-US" altLang="zh-TW" smtClean="0"/>
              <a:pPr>
                <a:defRPr/>
              </a:pPr>
              <a:t>83</a:t>
            </a:fld>
            <a:endParaRPr lang="en-US" altLang="zh-TW"/>
          </a:p>
        </p:txBody>
      </p:sp>
    </p:spTree>
    <p:extLst>
      <p:ext uri="{BB962C8B-B14F-4D97-AF65-F5344CB8AC3E}">
        <p14:creationId xmlns:p14="http://schemas.microsoft.com/office/powerpoint/2010/main" val="3878857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14.5 Vertex copying models</a:t>
            </a:r>
            <a:endParaRPr lang="zh-TW" altLang="en-US" dirty="0"/>
          </a:p>
        </p:txBody>
      </p:sp>
      <p:sp>
        <p:nvSpPr>
          <p:cNvPr id="3" name="內容版面配置區 2"/>
          <p:cNvSpPr>
            <a:spLocks noGrp="1"/>
          </p:cNvSpPr>
          <p:nvPr>
            <p:ph idx="1"/>
          </p:nvPr>
        </p:nvSpPr>
        <p:spPr/>
        <p:txBody>
          <a:bodyPr/>
          <a:lstStyle/>
          <a:p>
            <a:r>
              <a:rPr lang="en-US" altLang="zh-TW" dirty="0" smtClean="0"/>
              <a:t>Preferential attachment is not the only known mechanism that generates power law degree distributions</a:t>
            </a:r>
          </a:p>
          <a:p>
            <a:r>
              <a:rPr lang="en-US" altLang="zh-TW" dirty="0" smtClean="0"/>
              <a:t>Some authors tend to cite papers that appear in the reference lists of the papers that they have read</a:t>
            </a:r>
          </a:p>
          <a:p>
            <a:r>
              <a:rPr lang="en-US" altLang="zh-TW" dirty="0" smtClean="0"/>
              <a:t>Kleinberg et al. have proposed a network formation model based this idea</a:t>
            </a:r>
          </a:p>
          <a:p>
            <a:pPr lvl="1"/>
            <a:r>
              <a:rPr lang="en-US" altLang="zh-TW" dirty="0" smtClean="0"/>
              <a:t>People simply copied the entire bibliography of a paper to create the new bibliography of their own paper</a:t>
            </a:r>
          </a:p>
          <a:p>
            <a:pPr lvl="1"/>
            <a:r>
              <a:rPr lang="en-US" altLang="zh-TW" dirty="0" smtClean="0"/>
              <a:t>This is interesting but clearly not practical</a:t>
            </a:r>
            <a:endParaRPr lang="zh-TW" altLang="en-US" dirty="0"/>
          </a:p>
        </p:txBody>
      </p:sp>
      <p:sp>
        <p:nvSpPr>
          <p:cNvPr id="4" name="日期版面配置區 3"/>
          <p:cNvSpPr>
            <a:spLocks noGrp="1"/>
          </p:cNvSpPr>
          <p:nvPr>
            <p:ph type="dt" sz="half" idx="10"/>
          </p:nvPr>
        </p:nvSpPr>
        <p:spPr/>
        <p:txBody>
          <a:bodyPr/>
          <a:lstStyle/>
          <a:p>
            <a:pPr>
              <a:defRPr/>
            </a:pPr>
            <a:fld id="{01B9A380-17DC-499A-B141-F232CAE74B16}"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84</a:t>
            </a:fld>
            <a:endParaRPr lang="en-US" altLang="zh-TW"/>
          </a:p>
        </p:txBody>
      </p:sp>
    </p:spTree>
    <p:extLst>
      <p:ext uri="{BB962C8B-B14F-4D97-AF65-F5344CB8AC3E}">
        <p14:creationId xmlns:p14="http://schemas.microsoft.com/office/powerpoint/2010/main" val="14459262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988840"/>
            <a:ext cx="8110537" cy="4107160"/>
          </a:xfrm>
        </p:spPr>
        <p:txBody>
          <a:bodyPr/>
          <a:lstStyle/>
          <a:p>
            <a:r>
              <a:rPr lang="en-US" altLang="zh-TW" dirty="0" smtClean="0"/>
              <a:t>Assume that only some fraction of the entries in the old bibliography are copied</a:t>
            </a:r>
          </a:p>
          <a:p>
            <a:r>
              <a:rPr lang="en-US" altLang="zh-TW" dirty="0" smtClean="0"/>
              <a:t>The remainder of the new bibliography is filled out with references to other papers</a:t>
            </a:r>
          </a:p>
          <a:p>
            <a:pPr lvl="1"/>
            <a:r>
              <a:rPr lang="en-US" altLang="zh-TW" dirty="0" smtClean="0"/>
              <a:t>The other papers can be selected uniformly from the network</a:t>
            </a:r>
            <a:endParaRPr lang="zh-TW" altLang="en-US" dirty="0"/>
          </a:p>
        </p:txBody>
      </p:sp>
      <p:sp>
        <p:nvSpPr>
          <p:cNvPr id="2" name="日期版面配置區 1"/>
          <p:cNvSpPr>
            <a:spLocks noGrp="1"/>
          </p:cNvSpPr>
          <p:nvPr>
            <p:ph type="dt" sz="half" idx="10"/>
          </p:nvPr>
        </p:nvSpPr>
        <p:spPr/>
        <p:txBody>
          <a:bodyPr/>
          <a:lstStyle/>
          <a:p>
            <a:pPr>
              <a:defRPr/>
            </a:pPr>
            <a:fld id="{FDA657A6-7C2D-4398-B2FD-7EF9EC59F622}"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85</a:t>
            </a:fld>
            <a:endParaRPr lang="en-US" altLang="zh-TW"/>
          </a:p>
        </p:txBody>
      </p:sp>
    </p:spTree>
    <p:extLst>
      <p:ext uri="{BB962C8B-B14F-4D97-AF65-F5344CB8AC3E}">
        <p14:creationId xmlns:p14="http://schemas.microsoft.com/office/powerpoint/2010/main" val="41595770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The model</a:t>
            </a:r>
            <a:endParaRPr lang="zh-TW" altLang="en-US" dirty="0"/>
          </a:p>
        </p:txBody>
      </p:sp>
      <p:sp>
        <p:nvSpPr>
          <p:cNvPr id="3" name="內容版面配置區 2"/>
          <p:cNvSpPr>
            <a:spLocks noGrp="1"/>
          </p:cNvSpPr>
          <p:nvPr>
            <p:ph idx="1"/>
          </p:nvPr>
        </p:nvSpPr>
        <p:spPr>
          <a:xfrm>
            <a:off x="899592" y="1700808"/>
            <a:ext cx="8110537" cy="4608512"/>
          </a:xfrm>
        </p:spPr>
        <p:txBody>
          <a:bodyPr/>
          <a:lstStyle/>
          <a:p>
            <a:r>
              <a:rPr lang="en-US" altLang="zh-TW" dirty="0" smtClean="0"/>
              <a:t>Vertices are added into the network one by one</a:t>
            </a:r>
          </a:p>
          <a:p>
            <a:r>
              <a:rPr lang="en-US" altLang="zh-TW" dirty="0" smtClean="0"/>
              <a:t>Each new vertex added has the same out-degree c</a:t>
            </a:r>
          </a:p>
          <a:p>
            <a:r>
              <a:rPr lang="en-US" altLang="zh-TW" dirty="0" smtClean="0"/>
              <a:t>For each new vertex we choose uniformly randomly a previous vertex and go one by one through the c entries in the bibliography of that previous vertex</a:t>
            </a:r>
          </a:p>
          <a:p>
            <a:r>
              <a:rPr lang="en-US" altLang="zh-TW" dirty="0" smtClean="0"/>
              <a:t>For each entry we either</a:t>
            </a:r>
          </a:p>
          <a:p>
            <a:pPr lvl="1"/>
            <a:r>
              <a:rPr lang="en-US" altLang="zh-TW" dirty="0" smtClean="0"/>
              <a:t>(a) with probability </a:t>
            </a:r>
            <a:r>
              <a:rPr lang="en-US" altLang="zh-TW" dirty="0" smtClean="0">
                <a:latin typeface="Symbol" pitchFamily="18" charset="2"/>
              </a:rPr>
              <a:t>g</a:t>
            </a:r>
            <a:r>
              <a:rPr lang="en-US" altLang="zh-TW" dirty="0" smtClean="0"/>
              <a:t> &lt; 1 copy the entry to the  bibliography of the new vertex, or</a:t>
            </a:r>
          </a:p>
          <a:p>
            <a:pPr lvl="1"/>
            <a:r>
              <a:rPr lang="en-US" altLang="zh-TW" dirty="0" smtClean="0"/>
              <a:t>(b) with probability 1-</a:t>
            </a:r>
            <a:r>
              <a:rPr lang="en-US" altLang="zh-TW" dirty="0" smtClean="0">
                <a:latin typeface="Symbol" pitchFamily="18" charset="2"/>
              </a:rPr>
              <a:t>g</a:t>
            </a:r>
            <a:r>
              <a:rPr lang="en-US" altLang="zh-TW" dirty="0" smtClean="0"/>
              <a:t> add to the new paper a citation to a previous paper selected uniformly and randomly</a:t>
            </a:r>
            <a:endParaRPr lang="zh-TW" altLang="en-US" dirty="0"/>
          </a:p>
        </p:txBody>
      </p:sp>
      <p:sp>
        <p:nvSpPr>
          <p:cNvPr id="4" name="日期版面配置區 3"/>
          <p:cNvSpPr>
            <a:spLocks noGrp="1"/>
          </p:cNvSpPr>
          <p:nvPr>
            <p:ph type="dt" sz="half" idx="10"/>
          </p:nvPr>
        </p:nvSpPr>
        <p:spPr/>
        <p:txBody>
          <a:bodyPr/>
          <a:lstStyle/>
          <a:p>
            <a:pPr>
              <a:defRPr/>
            </a:pPr>
            <a:fld id="{11D58F30-E8C4-48BB-9D22-B1A37925AF89}"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86</a:t>
            </a:fld>
            <a:endParaRPr lang="en-US" altLang="zh-TW"/>
          </a:p>
        </p:txBody>
      </p:sp>
    </p:spTree>
    <p:extLst>
      <p:ext uri="{BB962C8B-B14F-4D97-AF65-F5344CB8AC3E}">
        <p14:creationId xmlns:p14="http://schemas.microsoft.com/office/powerpoint/2010/main" val="19087537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Thus, on average, </a:t>
            </a:r>
            <a:r>
              <a:rPr lang="en-US" altLang="zh-TW" dirty="0" err="1" smtClean="0">
                <a:latin typeface="Symbol" pitchFamily="18" charset="2"/>
              </a:rPr>
              <a:t>g</a:t>
            </a:r>
            <a:r>
              <a:rPr lang="en-US" altLang="zh-TW" dirty="0" err="1" smtClean="0"/>
              <a:t>c</a:t>
            </a:r>
            <a:r>
              <a:rPr lang="en-US" altLang="zh-TW" dirty="0" smtClean="0"/>
              <a:t> of the entries are copied from an old vertex and the remainder are chosen at random</a:t>
            </a:r>
          </a:p>
          <a:p>
            <a:pPr lvl="1"/>
            <a:r>
              <a:rPr lang="en-US" altLang="zh-TW" dirty="0"/>
              <a:t>I</a:t>
            </a:r>
            <a:r>
              <a:rPr lang="en-US" altLang="zh-TW" dirty="0" smtClean="0"/>
              <a:t>mperfect copy</a:t>
            </a:r>
          </a:p>
          <a:p>
            <a:r>
              <a:rPr lang="en-US" altLang="zh-TW" dirty="0" smtClean="0"/>
              <a:t>The probability for vertex i to receive a new incoming edge is</a:t>
            </a:r>
          </a:p>
          <a:p>
            <a:pPr lvl="1"/>
            <a:r>
              <a:rPr lang="en-US" altLang="zh-TW" dirty="0" smtClean="0"/>
              <a:t>The newly added </a:t>
            </a:r>
            <a:r>
              <a:rPr lang="en-US" altLang="zh-TW" smtClean="0"/>
              <a:t>vertex copy connection </a:t>
            </a:r>
            <a:r>
              <a:rPr lang="en-US" altLang="zh-TW" dirty="0" smtClean="0"/>
              <a:t>from a vertex that already points to vertex i</a:t>
            </a:r>
          </a:p>
          <a:p>
            <a:pPr lvl="1"/>
            <a:r>
              <a:rPr lang="en-US" altLang="zh-TW" dirty="0"/>
              <a:t>i</a:t>
            </a:r>
            <a:r>
              <a:rPr lang="en-US" altLang="zh-TW" dirty="0" smtClean="0"/>
              <a:t> could be one of the vertices chosen at random to receive a new edge</a:t>
            </a:r>
          </a:p>
          <a:p>
            <a:r>
              <a:rPr lang="en-US" altLang="zh-TW" dirty="0" smtClean="0"/>
              <a:t>Suppose that a particular vertex happens to have a link to vertex i</a:t>
            </a:r>
          </a:p>
          <a:p>
            <a:pPr lvl="1"/>
            <a:r>
              <a:rPr lang="en-US" altLang="zh-TW" dirty="0" smtClean="0"/>
              <a:t>If </a:t>
            </a:r>
            <a:r>
              <a:rPr lang="en-US" altLang="zh-TW" dirty="0" err="1" smtClean="0"/>
              <a:t>i</a:t>
            </a:r>
            <a:r>
              <a:rPr lang="en-US" altLang="zh-TW" dirty="0" smtClean="0"/>
              <a:t> has incoming degree q</a:t>
            </a:r>
            <a:r>
              <a:rPr lang="en-US" altLang="zh-TW" baseline="-25000" dirty="0" smtClean="0"/>
              <a:t>i</a:t>
            </a:r>
            <a:r>
              <a:rPr lang="en-US" altLang="zh-TW" dirty="0" smtClean="0"/>
              <a:t>, the chance that any of the q</a:t>
            </a:r>
            <a:r>
              <a:rPr lang="en-US" altLang="zh-TW" baseline="-25000" dirty="0" smtClean="0"/>
              <a:t>i</a:t>
            </a:r>
            <a:r>
              <a:rPr lang="en-US" altLang="zh-TW" dirty="0" smtClean="0"/>
              <a:t> vertices get selected is q</a:t>
            </a:r>
            <a:r>
              <a:rPr lang="en-US" altLang="zh-TW" baseline="-25000" dirty="0" smtClean="0"/>
              <a:t>i</a:t>
            </a:r>
            <a:r>
              <a:rPr lang="en-US" altLang="zh-TW" dirty="0" smtClean="0"/>
              <a:t>/n</a:t>
            </a:r>
          </a:p>
          <a:p>
            <a:pPr lvl="1"/>
            <a:r>
              <a:rPr lang="en-US" altLang="zh-TW" dirty="0" smtClean="0"/>
              <a:t>Thus, the probability is </a:t>
            </a:r>
            <a:r>
              <a:rPr lang="en-US" altLang="zh-TW" dirty="0" err="1" smtClean="0">
                <a:latin typeface="Symbol" pitchFamily="18" charset="2"/>
              </a:rPr>
              <a:t>g</a:t>
            </a:r>
            <a:r>
              <a:rPr lang="en-US" altLang="zh-TW" dirty="0" err="1"/>
              <a:t>q</a:t>
            </a:r>
            <a:r>
              <a:rPr lang="en-US" altLang="zh-TW" baseline="-25000" dirty="0" err="1"/>
              <a:t>i</a:t>
            </a:r>
            <a:r>
              <a:rPr lang="en-US" altLang="zh-TW" dirty="0"/>
              <a:t>/n</a:t>
            </a:r>
          </a:p>
          <a:p>
            <a:pPr marL="457200" lvl="1" indent="0">
              <a:buNone/>
            </a:pPr>
            <a:r>
              <a:rPr lang="en-US" altLang="zh-TW" dirty="0" smtClean="0"/>
              <a:t> </a:t>
            </a:r>
          </a:p>
        </p:txBody>
      </p:sp>
      <p:sp>
        <p:nvSpPr>
          <p:cNvPr id="2" name="日期版面配置區 1"/>
          <p:cNvSpPr>
            <a:spLocks noGrp="1"/>
          </p:cNvSpPr>
          <p:nvPr>
            <p:ph type="dt" sz="half" idx="10"/>
          </p:nvPr>
        </p:nvSpPr>
        <p:spPr/>
        <p:txBody>
          <a:bodyPr/>
          <a:lstStyle/>
          <a:p>
            <a:pPr>
              <a:defRPr/>
            </a:pPr>
            <a:fld id="{BA1533C6-91CD-474A-A51B-489FDECF9F01}"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87</a:t>
            </a:fld>
            <a:endParaRPr lang="en-US" altLang="zh-TW"/>
          </a:p>
        </p:txBody>
      </p:sp>
    </p:spTree>
    <p:extLst>
      <p:ext uri="{BB962C8B-B14F-4D97-AF65-F5344CB8AC3E}">
        <p14:creationId xmlns:p14="http://schemas.microsoft.com/office/powerpoint/2010/main" val="42437343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332656"/>
            <a:ext cx="8110537" cy="5763344"/>
          </a:xfrm>
        </p:spPr>
        <p:txBody>
          <a:bodyPr/>
          <a:lstStyle/>
          <a:p>
            <a:r>
              <a:rPr lang="en-US" altLang="zh-TW" dirty="0" smtClean="0"/>
              <a:t>There are, on average, </a:t>
            </a:r>
            <a:r>
              <a:rPr lang="en-US" altLang="zh-TW" dirty="0" smtClean="0">
                <a:latin typeface="Symbol" pitchFamily="18" charset="2"/>
              </a:rPr>
              <a:t>(1-g)</a:t>
            </a:r>
            <a:r>
              <a:rPr lang="en-US" altLang="zh-TW" dirty="0" smtClean="0"/>
              <a:t>c existing vertices that are selected uniformly and randomly</a:t>
            </a:r>
          </a:p>
          <a:p>
            <a:r>
              <a:rPr lang="en-US" altLang="zh-TW" dirty="0" smtClean="0"/>
              <a:t>Since each existing vertex can be selected with probability 1/n, the probability that vertex i is selected is </a:t>
            </a:r>
            <a:r>
              <a:rPr lang="en-US" altLang="zh-TW" dirty="0">
                <a:latin typeface="Symbol" pitchFamily="18" charset="2"/>
              </a:rPr>
              <a:t>(</a:t>
            </a:r>
            <a:r>
              <a:rPr lang="en-US" altLang="zh-TW" dirty="0" smtClean="0">
                <a:latin typeface="Symbol" pitchFamily="18" charset="2"/>
              </a:rPr>
              <a:t>1-g)</a:t>
            </a:r>
            <a:r>
              <a:rPr lang="en-US" altLang="zh-TW" dirty="0" err="1" smtClean="0"/>
              <a:t>c/n</a:t>
            </a:r>
            <a:endParaRPr lang="en-US" altLang="zh-TW" dirty="0" smtClean="0"/>
          </a:p>
          <a:p>
            <a:r>
              <a:rPr lang="en-US" altLang="zh-TW" dirty="0" smtClean="0"/>
              <a:t>The total probability that vertex i gets a new edge is</a:t>
            </a:r>
          </a:p>
          <a:p>
            <a:endParaRPr lang="en-US" altLang="zh-TW" dirty="0"/>
          </a:p>
          <a:p>
            <a:endParaRPr lang="en-US" altLang="zh-TW" dirty="0" smtClean="0"/>
          </a:p>
          <a:p>
            <a:r>
              <a:rPr lang="en-US" altLang="zh-TW" dirty="0" smtClean="0"/>
              <a:t>The probability that a vertex with degree q is attached is</a:t>
            </a:r>
          </a:p>
          <a:p>
            <a:pPr lvl="1"/>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2" y="3010948"/>
            <a:ext cx="40290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197" y="4869160"/>
            <a:ext cx="58102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2D2F9FC9-27E2-414F-A7CD-CA4B0545B427}"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88</a:t>
            </a:fld>
            <a:endParaRPr lang="en-US" altLang="zh-TW"/>
          </a:p>
        </p:txBody>
      </p:sp>
    </p:spTree>
    <p:extLst>
      <p:ext uri="{BB962C8B-B14F-4D97-AF65-F5344CB8AC3E}">
        <p14:creationId xmlns:p14="http://schemas.microsoft.com/office/powerpoint/2010/main" val="17251764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423684"/>
            <a:ext cx="8162925" cy="1200329"/>
          </a:xfrm>
        </p:spPr>
        <p:txBody>
          <a:bodyPr/>
          <a:lstStyle/>
          <a:p>
            <a:r>
              <a:rPr lang="en-US" altLang="zh-TW" sz="3600" dirty="0" smtClean="0"/>
              <a:t>Equivalence of the master equation to that of Price’s model</a:t>
            </a:r>
            <a:endParaRPr lang="zh-TW" altLang="en-US" sz="3600" dirty="0"/>
          </a:p>
        </p:txBody>
      </p:sp>
      <p:sp>
        <p:nvSpPr>
          <p:cNvPr id="3" name="內容版面配置區 2"/>
          <p:cNvSpPr>
            <a:spLocks noGrp="1"/>
          </p:cNvSpPr>
          <p:nvPr>
            <p:ph idx="1"/>
          </p:nvPr>
        </p:nvSpPr>
        <p:spPr/>
        <p:txBody>
          <a:bodyPr/>
          <a:lstStyle/>
          <a:p>
            <a:r>
              <a:rPr lang="en-US" altLang="zh-TW" dirty="0" smtClean="0"/>
              <a:t>Define</a:t>
            </a:r>
          </a:p>
          <a:p>
            <a:endParaRPr lang="en-US" altLang="zh-TW" dirty="0"/>
          </a:p>
          <a:p>
            <a:endParaRPr lang="en-US" altLang="zh-TW" dirty="0" smtClean="0"/>
          </a:p>
          <a:p>
            <a:r>
              <a:rPr lang="en-US" altLang="zh-TW" dirty="0" smtClean="0"/>
              <a:t>We convert the master equation to that identical to Price’s model</a:t>
            </a:r>
          </a:p>
          <a:p>
            <a:endParaRPr lang="en-US" altLang="zh-TW" dirty="0"/>
          </a:p>
          <a:p>
            <a:endParaRPr lang="en-US" altLang="zh-TW" dirty="0" smtClean="0"/>
          </a:p>
          <a:p>
            <a:r>
              <a:rPr lang="en-US" altLang="zh-TW" dirty="0" smtClean="0"/>
              <a:t>The exponent of the power-law degree distribution</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32856"/>
            <a:ext cx="18002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18580"/>
            <a:ext cx="13906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068" y="4077072"/>
            <a:ext cx="46101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750" y="5373216"/>
            <a:ext cx="23812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pPr>
              <a:defRPr/>
            </a:pPr>
            <a:fld id="{D0E8E510-F683-4D32-828E-F953EDCF570B}"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89</a:t>
            </a:fld>
            <a:endParaRPr lang="en-US" altLang="zh-TW"/>
          </a:p>
        </p:txBody>
      </p:sp>
    </p:spTree>
    <p:extLst>
      <p:ext uri="{BB962C8B-B14F-4D97-AF65-F5344CB8AC3E}">
        <p14:creationId xmlns:p14="http://schemas.microsoft.com/office/powerpoint/2010/main" val="1104598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404664"/>
            <a:ext cx="8110537" cy="5691336"/>
          </a:xfrm>
        </p:spPr>
        <p:txBody>
          <a:bodyPr/>
          <a:lstStyle/>
          <a:p>
            <a:r>
              <a:rPr lang="en-US" altLang="zh-TW" dirty="0" smtClean="0"/>
              <a:t>The expected number of new citations to vertex i upon appearance of our new paper is</a:t>
            </a:r>
          </a:p>
          <a:p>
            <a:endParaRPr lang="en-US" altLang="zh-TW" dirty="0"/>
          </a:p>
          <a:p>
            <a:endParaRPr lang="en-US" altLang="zh-TW" dirty="0" smtClean="0"/>
          </a:p>
          <a:p>
            <a:r>
              <a:rPr lang="en-US" altLang="zh-TW" dirty="0" smtClean="0"/>
              <a:t>There are </a:t>
            </a:r>
            <a:r>
              <a:rPr lang="en-US" altLang="zh-TW" dirty="0" err="1" smtClean="0"/>
              <a:t>n∙p</a:t>
            </a:r>
            <a:r>
              <a:rPr lang="en-US" altLang="zh-TW" baseline="-25000" dirty="0" err="1" smtClean="0"/>
              <a:t>q</a:t>
            </a:r>
            <a:r>
              <a:rPr lang="en-US" altLang="zh-TW" dirty="0" smtClean="0"/>
              <a:t>(n) vertices with degree q in our network</a:t>
            </a:r>
          </a:p>
          <a:p>
            <a:r>
              <a:rPr lang="en-US" altLang="zh-TW" dirty="0" smtClean="0"/>
              <a:t>Hence, the expected number of new citations to all vertices with degree q is</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2379967533"/>
              </p:ext>
            </p:extLst>
          </p:nvPr>
        </p:nvGraphicFramePr>
        <p:xfrm>
          <a:off x="3131840" y="1340768"/>
          <a:ext cx="1589088" cy="704850"/>
        </p:xfrm>
        <a:graphic>
          <a:graphicData uri="http://schemas.openxmlformats.org/presentationml/2006/ole">
            <mc:AlternateContent xmlns:mc="http://schemas.openxmlformats.org/markup-compatibility/2006">
              <mc:Choice xmlns:v="urn:schemas-microsoft-com:vml" Requires="v">
                <p:oleObj spid="_x0000_s17487" name="Formula" r:id="rId3" imgW="801720" imgH="355680" progId="Equation.Ribbit">
                  <p:embed/>
                </p:oleObj>
              </mc:Choice>
              <mc:Fallback>
                <p:oleObj name="Formula" r:id="rId3" imgW="801720" imgH="355680" progId="Equation.Ribbit">
                  <p:embed/>
                  <p:pic>
                    <p:nvPicPr>
                      <p:cNvPr id="0"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340768"/>
                        <a:ext cx="1589088"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2" y="3847214"/>
            <a:ext cx="47529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版面配置區 1"/>
          <p:cNvSpPr>
            <a:spLocks noGrp="1"/>
          </p:cNvSpPr>
          <p:nvPr>
            <p:ph type="dt" sz="half" idx="10"/>
          </p:nvPr>
        </p:nvSpPr>
        <p:spPr/>
        <p:txBody>
          <a:bodyPr/>
          <a:lstStyle/>
          <a:p>
            <a:pPr>
              <a:defRPr/>
            </a:pPr>
            <a:fld id="{AC9CE857-08B7-4962-A7E0-6A2FB3739908}"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9</a:t>
            </a:fld>
            <a:endParaRPr lang="en-US" altLang="zh-TW"/>
          </a:p>
        </p:txBody>
      </p:sp>
    </p:spTree>
    <p:extLst>
      <p:ext uri="{BB962C8B-B14F-4D97-AF65-F5344CB8AC3E}">
        <p14:creationId xmlns:p14="http://schemas.microsoft.com/office/powerpoint/2010/main" val="24459664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smtClean="0"/>
              <a:t>Discussion</a:t>
            </a:r>
            <a:endParaRPr lang="zh-TW" altLang="en-US" dirty="0"/>
          </a:p>
        </p:txBody>
      </p:sp>
      <p:sp>
        <p:nvSpPr>
          <p:cNvPr id="3" name="內容版面配置區 2"/>
          <p:cNvSpPr>
            <a:spLocks noGrp="1"/>
          </p:cNvSpPr>
          <p:nvPr>
            <p:ph idx="1"/>
          </p:nvPr>
        </p:nvSpPr>
        <p:spPr/>
        <p:txBody>
          <a:bodyPr/>
          <a:lstStyle/>
          <a:p>
            <a:r>
              <a:rPr lang="en-US" altLang="zh-TW" dirty="0" smtClean="0"/>
              <a:t>For citation networks, one may not be able to firmly say that preferential attachment or vertex copying is the mechanism that creates the network </a:t>
            </a:r>
          </a:p>
          <a:p>
            <a:r>
              <a:rPr lang="en-US" altLang="zh-TW" dirty="0" smtClean="0"/>
              <a:t>One may examine a real-life network to see if there appear to be pairs of vertices whose outgoing connections are approximate copies of one another</a:t>
            </a:r>
          </a:p>
          <a:p>
            <a:pPr lvl="1"/>
            <a:r>
              <a:rPr lang="en-US" altLang="zh-TW" dirty="0" smtClean="0"/>
              <a:t>In real citation networks there are many such pairs</a:t>
            </a:r>
          </a:p>
          <a:p>
            <a:pPr lvl="1"/>
            <a:r>
              <a:rPr lang="en-US" altLang="zh-TW" dirty="0" smtClean="0"/>
              <a:t>They correspond to papers on similar topics; there is no need to assume that one of them copied from the other</a:t>
            </a:r>
            <a:endParaRPr lang="zh-TW" altLang="en-US" dirty="0"/>
          </a:p>
        </p:txBody>
      </p:sp>
      <p:sp>
        <p:nvSpPr>
          <p:cNvPr id="4" name="日期版面配置區 3"/>
          <p:cNvSpPr>
            <a:spLocks noGrp="1"/>
          </p:cNvSpPr>
          <p:nvPr>
            <p:ph type="dt" sz="half" idx="10"/>
          </p:nvPr>
        </p:nvSpPr>
        <p:spPr/>
        <p:txBody>
          <a:bodyPr/>
          <a:lstStyle/>
          <a:p>
            <a:pPr>
              <a:defRPr/>
            </a:pPr>
            <a:fld id="{F93EC71A-DDF1-4F35-8906-8E7F3B343AC0}" type="datetime13">
              <a:rPr lang="zh-TW" altLang="en-US" smtClean="0"/>
              <a:pPr>
                <a:defRPr/>
              </a:pPr>
              <a:t>10:41:23 下午</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Chapter 14</a:t>
            </a:r>
            <a:endParaRPr lang="en-US" altLang="zh-TW"/>
          </a:p>
        </p:txBody>
      </p:sp>
      <p:sp>
        <p:nvSpPr>
          <p:cNvPr id="6" name="投影片編號版面配置區 5"/>
          <p:cNvSpPr>
            <a:spLocks noGrp="1"/>
          </p:cNvSpPr>
          <p:nvPr>
            <p:ph type="sldNum" sz="quarter" idx="12"/>
          </p:nvPr>
        </p:nvSpPr>
        <p:spPr/>
        <p:txBody>
          <a:bodyPr/>
          <a:lstStyle/>
          <a:p>
            <a:pPr>
              <a:defRPr/>
            </a:pPr>
            <a:fld id="{B646D6D5-37D4-4243-A091-E56BBCFA1402}" type="slidenum">
              <a:rPr lang="en-US" altLang="zh-TW" smtClean="0"/>
              <a:pPr>
                <a:defRPr/>
              </a:pPr>
              <a:t>90</a:t>
            </a:fld>
            <a:endParaRPr lang="en-US" altLang="zh-TW"/>
          </a:p>
        </p:txBody>
      </p:sp>
    </p:spTree>
    <p:extLst>
      <p:ext uri="{BB962C8B-B14F-4D97-AF65-F5344CB8AC3E}">
        <p14:creationId xmlns:p14="http://schemas.microsoft.com/office/powerpoint/2010/main" val="27112325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813" y="1844824"/>
            <a:ext cx="8110537" cy="4251176"/>
          </a:xfrm>
        </p:spPr>
        <p:txBody>
          <a:bodyPr/>
          <a:lstStyle/>
          <a:p>
            <a:r>
              <a:rPr lang="en-US" altLang="zh-TW" dirty="0" smtClean="0"/>
              <a:t>However, vertex copying seems to a plausible candidate to explain the structure of many biological networks</a:t>
            </a:r>
          </a:p>
          <a:p>
            <a:pPr lvl="1"/>
            <a:r>
              <a:rPr lang="en-US" altLang="zh-TW" dirty="0" smtClean="0"/>
              <a:t>Protein interaction network</a:t>
            </a:r>
            <a:endParaRPr lang="zh-TW" altLang="en-US" dirty="0"/>
          </a:p>
        </p:txBody>
      </p:sp>
      <p:sp>
        <p:nvSpPr>
          <p:cNvPr id="2" name="日期版面配置區 1"/>
          <p:cNvSpPr>
            <a:spLocks noGrp="1"/>
          </p:cNvSpPr>
          <p:nvPr>
            <p:ph type="dt" sz="half" idx="10"/>
          </p:nvPr>
        </p:nvSpPr>
        <p:spPr/>
        <p:txBody>
          <a:bodyPr/>
          <a:lstStyle/>
          <a:p>
            <a:pPr>
              <a:defRPr/>
            </a:pPr>
            <a:fld id="{AE2172FE-334F-40D9-A4C9-D8C3633CD687}" type="datetime13">
              <a:rPr lang="zh-TW" altLang="en-US" smtClean="0"/>
              <a:pPr>
                <a:defRPr/>
              </a:pPr>
              <a:t>10:41:23 下午</a:t>
            </a:fld>
            <a:endParaRPr lang="en-US" altLang="zh-TW"/>
          </a:p>
        </p:txBody>
      </p:sp>
      <p:sp>
        <p:nvSpPr>
          <p:cNvPr id="4" name="頁尾版面配置區 3"/>
          <p:cNvSpPr>
            <a:spLocks noGrp="1"/>
          </p:cNvSpPr>
          <p:nvPr>
            <p:ph type="ftr" sz="quarter" idx="11"/>
          </p:nvPr>
        </p:nvSpPr>
        <p:spPr/>
        <p:txBody>
          <a:bodyPr/>
          <a:lstStyle/>
          <a:p>
            <a:pPr>
              <a:defRPr/>
            </a:pPr>
            <a:r>
              <a:rPr lang="en-US" altLang="zh-TW" smtClean="0"/>
              <a:t>Chapter 14</a:t>
            </a:r>
            <a:endParaRPr lang="en-US" altLang="zh-TW"/>
          </a:p>
        </p:txBody>
      </p:sp>
      <p:sp>
        <p:nvSpPr>
          <p:cNvPr id="5" name="投影片編號版面配置區 4"/>
          <p:cNvSpPr>
            <a:spLocks noGrp="1"/>
          </p:cNvSpPr>
          <p:nvPr>
            <p:ph type="sldNum" sz="quarter" idx="12"/>
          </p:nvPr>
        </p:nvSpPr>
        <p:spPr/>
        <p:txBody>
          <a:bodyPr/>
          <a:lstStyle/>
          <a:p>
            <a:pPr>
              <a:defRPr/>
            </a:pPr>
            <a:fld id="{B646D6D5-37D4-4243-A091-E56BBCFA1402}" type="slidenum">
              <a:rPr lang="en-US" altLang="zh-TW" smtClean="0"/>
              <a:pPr>
                <a:defRPr/>
              </a:pPr>
              <a:t>91</a:t>
            </a:fld>
            <a:endParaRPr lang="en-US" altLang="zh-TW"/>
          </a:p>
        </p:txBody>
      </p:sp>
    </p:spTree>
    <p:extLst>
      <p:ext uri="{BB962C8B-B14F-4D97-AF65-F5344CB8AC3E}">
        <p14:creationId xmlns:p14="http://schemas.microsoft.com/office/powerpoint/2010/main" val="2824761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10798</TotalTime>
  <Words>4727</Words>
  <Application>Microsoft Office PowerPoint</Application>
  <PresentationFormat>如螢幕大小 (4:3)</PresentationFormat>
  <Paragraphs>722</Paragraphs>
  <Slides>91</Slides>
  <Notes>1</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91</vt:i4>
      </vt:variant>
    </vt:vector>
  </HeadingPairs>
  <TitlesOfParts>
    <vt:vector size="99" baseType="lpstr">
      <vt:lpstr>新細明體</vt:lpstr>
      <vt:lpstr>Segoe Print</vt:lpstr>
      <vt:lpstr>Symbol</vt:lpstr>
      <vt:lpstr>Times New Roman</vt:lpstr>
      <vt:lpstr>Verdana</vt:lpstr>
      <vt:lpstr>Wingdings</vt:lpstr>
      <vt:lpstr>Bold Stripes</vt:lpstr>
      <vt:lpstr>Formula</vt:lpstr>
      <vt:lpstr>Models of Network Formation</vt:lpstr>
      <vt:lpstr>14.1 Preferential attachment</vt:lpstr>
      <vt:lpstr>PowerPoint 簡報</vt:lpstr>
      <vt:lpstr>Price’s model of a citation network</vt:lpstr>
      <vt:lpstr>PowerPoint 簡報</vt:lpstr>
      <vt:lpstr>PowerPoint 簡報</vt:lpstr>
      <vt:lpstr>Limitation of Price’s model</vt:lpstr>
      <vt:lpstr>Analysis of Price’s model</vt:lpstr>
      <vt:lpstr>PowerPoint 簡報</vt:lpstr>
      <vt:lpstr>PowerPoint 簡報</vt:lpstr>
      <vt:lpstr>PowerPoint 簡報</vt:lpstr>
      <vt:lpstr>Steady state </vt:lpstr>
      <vt:lpstr>Solution</vt:lpstr>
      <vt:lpstr>PowerPoint 簡報</vt:lpstr>
      <vt:lpstr>Gamma functions and their properties</vt:lpstr>
      <vt:lpstr>PowerPoint 簡報</vt:lpstr>
      <vt:lpstr>PowerPoint 簡報</vt:lpstr>
      <vt:lpstr>14.2 The model of Barabasi and Albert</vt:lpstr>
      <vt:lpstr>Equivalence of the BA model and Price’s model</vt:lpstr>
      <vt:lpstr>PowerPoint 簡報</vt:lpstr>
      <vt:lpstr>PowerPoint 簡報</vt:lpstr>
      <vt:lpstr>PowerPoint 簡報</vt:lpstr>
      <vt:lpstr>14.3 Further properties of preferential attachment models</vt:lpstr>
      <vt:lpstr>A master equation for pq(t,n)</vt:lpstr>
      <vt:lpstr>Solution of the master equation</vt:lpstr>
      <vt:lpstr>PowerPoint 簡報</vt:lpstr>
      <vt:lpstr>Steady state</vt:lpstr>
      <vt:lpstr>PowerPoint 簡報</vt:lpstr>
      <vt:lpstr>PowerPoint 簡報</vt:lpstr>
      <vt:lpstr>PowerPoint 簡報</vt:lpstr>
      <vt:lpstr>PowerPoint 簡報</vt:lpstr>
      <vt:lpstr>PowerPoint 簡報</vt:lpstr>
      <vt:lpstr>In-degree of a vertex varies with its age</vt:lpstr>
      <vt:lpstr>PowerPoint 簡報</vt:lpstr>
      <vt:lpstr>PowerPoint 簡報</vt:lpstr>
      <vt:lpstr>14.3.2 Sizes of in-components</vt:lpstr>
      <vt:lpstr>Structure of in-components</vt:lpstr>
      <vt:lpstr>Analysis</vt:lpstr>
      <vt:lpstr>PowerPoint 簡報</vt:lpstr>
      <vt:lpstr>PowerPoint 簡報</vt:lpstr>
      <vt:lpstr>Steady state</vt:lpstr>
      <vt:lpstr>PowerPoint 簡報</vt:lpstr>
      <vt:lpstr>14.4 Extensions</vt:lpstr>
      <vt:lpstr>14.4.1 Addition of extra edges</vt:lpstr>
      <vt:lpstr>Analysis</vt:lpstr>
      <vt:lpstr>Master equations</vt:lpstr>
      <vt:lpstr>Steady state solution</vt:lpstr>
      <vt:lpstr>14.4.2 Removal of edges</vt:lpstr>
      <vt:lpstr>PowerPoint 簡報</vt:lpstr>
      <vt:lpstr>PowerPoint 簡報</vt:lpstr>
      <vt:lpstr>PowerPoint 簡報</vt:lpstr>
      <vt:lpstr>Steady state solution</vt:lpstr>
      <vt:lpstr>PowerPoint 簡報</vt:lpstr>
      <vt:lpstr>PowerPoint 簡報</vt:lpstr>
      <vt:lpstr>PowerPoint 簡報</vt:lpstr>
      <vt:lpstr>14.4.3 Nonlinear preferential attachment</vt:lpstr>
      <vt:lpstr>PowerPoint 簡報</vt:lpstr>
      <vt:lpstr>PowerPoint 簡報</vt:lpstr>
      <vt:lpstr>PowerPoint 簡報</vt:lpstr>
      <vt:lpstr>PowerPoint 簡報</vt:lpstr>
      <vt:lpstr>Trapezoidal rule</vt:lpstr>
      <vt:lpstr>PowerPoint 簡報</vt:lpstr>
      <vt:lpstr>PowerPoint 簡報</vt:lpstr>
      <vt:lpstr>PowerPoint 簡報</vt:lpstr>
      <vt:lpstr>14.4.4 Vertices of varying quality of attractiveness</vt:lpstr>
      <vt:lpstr>PowerPoint 簡報</vt:lpstr>
      <vt:lpstr>PowerPoint 簡報</vt:lpstr>
      <vt:lpstr>Solution of the master equation</vt:lpstr>
      <vt:lpstr>PowerPoint 簡報</vt:lpstr>
      <vt:lpstr>More analysis</vt:lpstr>
      <vt:lpstr>PowerPoint 簡報</vt:lpstr>
      <vt:lpstr>PowerPoint 簡報</vt:lpstr>
      <vt:lpstr>A puzzle</vt:lpstr>
      <vt:lpstr>Answer</vt:lpstr>
      <vt:lpstr>Condensation and condensate</vt:lpstr>
      <vt:lpstr>PowerPoint 簡報</vt:lpstr>
      <vt:lpstr>PowerPoint 簡報</vt:lpstr>
      <vt:lpstr>PowerPoint 簡報</vt:lpstr>
      <vt:lpstr>PowerPoint 簡報</vt:lpstr>
      <vt:lpstr>PowerPoint 簡報</vt:lpstr>
      <vt:lpstr>Discussion</vt:lpstr>
      <vt:lpstr>PowerPoint 簡報</vt:lpstr>
      <vt:lpstr>Unbounded fitness distribution</vt:lpstr>
      <vt:lpstr>14.5 Vertex copying models</vt:lpstr>
      <vt:lpstr>PowerPoint 簡報</vt:lpstr>
      <vt:lpstr>The model</vt:lpstr>
      <vt:lpstr>PowerPoint 簡報</vt:lpstr>
      <vt:lpstr>PowerPoint 簡報</vt:lpstr>
      <vt:lpstr>Equivalence of the master equation to that of Price’s model</vt:lpstr>
      <vt:lpstr>Discussion</vt:lpstr>
      <vt:lpstr>PowerPoint 簡報</vt:lpstr>
    </vt:vector>
  </TitlesOfParts>
  <Company>NTHU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Basic Architectures and Principles of Packet Switches</dc:title>
  <dc:creator>C.S. Chang</dc:creator>
  <cp:lastModifiedBy>cschang</cp:lastModifiedBy>
  <cp:revision>441</cp:revision>
  <dcterms:created xsi:type="dcterms:W3CDTF">2005-09-11T07:42:25Z</dcterms:created>
  <dcterms:modified xsi:type="dcterms:W3CDTF">2023-10-27T14:42:31Z</dcterms:modified>
</cp:coreProperties>
</file>